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8"/>
  </p:notesMasterIdLst>
  <p:handoutMasterIdLst>
    <p:handoutMasterId r:id="rId49"/>
  </p:handoutMasterIdLst>
  <p:sldIdLst>
    <p:sldId id="431" r:id="rId3"/>
    <p:sldId id="460" r:id="rId4"/>
    <p:sldId id="516" r:id="rId5"/>
    <p:sldId id="466" r:id="rId6"/>
    <p:sldId id="467" r:id="rId7"/>
    <p:sldId id="470" r:id="rId8"/>
    <p:sldId id="471" r:id="rId9"/>
    <p:sldId id="513" r:id="rId10"/>
    <p:sldId id="480" r:id="rId11"/>
    <p:sldId id="481" r:id="rId12"/>
    <p:sldId id="482" r:id="rId13"/>
    <p:sldId id="475" r:id="rId14"/>
    <p:sldId id="432" r:id="rId15"/>
    <p:sldId id="286" r:id="rId16"/>
    <p:sldId id="514" r:id="rId17"/>
    <p:sldId id="515" r:id="rId18"/>
    <p:sldId id="433" r:id="rId19"/>
    <p:sldId id="449" r:id="rId20"/>
    <p:sldId id="499" r:id="rId21"/>
    <p:sldId id="501" r:id="rId22"/>
    <p:sldId id="502" r:id="rId23"/>
    <p:sldId id="507" r:id="rId24"/>
    <p:sldId id="508" r:id="rId25"/>
    <p:sldId id="509" r:id="rId26"/>
    <p:sldId id="505" r:id="rId27"/>
    <p:sldId id="454" r:id="rId28"/>
    <p:sldId id="517" r:id="rId29"/>
    <p:sldId id="518" r:id="rId30"/>
    <p:sldId id="519" r:id="rId31"/>
    <p:sldId id="510" r:id="rId32"/>
    <p:sldId id="520" r:id="rId33"/>
    <p:sldId id="521" r:id="rId34"/>
    <p:sldId id="506" r:id="rId35"/>
    <p:sldId id="434" r:id="rId36"/>
    <p:sldId id="488" r:id="rId37"/>
    <p:sldId id="485" r:id="rId38"/>
    <p:sldId id="489" r:id="rId39"/>
    <p:sldId id="486" r:id="rId40"/>
    <p:sldId id="492" r:id="rId41"/>
    <p:sldId id="435" r:id="rId42"/>
    <p:sldId id="493" r:id="rId43"/>
    <p:sldId id="495" r:id="rId44"/>
    <p:sldId id="494" r:id="rId45"/>
    <p:sldId id="497" r:id="rId46"/>
    <p:sldId id="498" r:id="rId4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A9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4683" autoAdjust="0"/>
  </p:normalViewPr>
  <p:slideViewPr>
    <p:cSldViewPr>
      <p:cViewPr>
        <p:scale>
          <a:sx n="114" d="100"/>
          <a:sy n="114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3096"/>
    </p:cViewPr>
  </p:sorterViewPr>
  <p:notesViewPr>
    <p:cSldViewPr>
      <p:cViewPr varScale="1">
        <p:scale>
          <a:sx n="91" d="100"/>
          <a:sy n="91" d="100"/>
        </p:scale>
        <p:origin x="188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E2D21-CDC5-430F-9AE2-FB7F21CF3A56}" type="datetimeFigureOut">
              <a:rPr lang="de-DE" smtClean="0"/>
              <a:t>14.05.2018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CC59E-B5C7-4D5F-8163-5B2E88AB54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960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EBC40-C06E-4077-863E-3A991DA85164}" type="datetimeFigureOut">
              <a:rPr lang="de-DE" smtClean="0"/>
              <a:t>14.05.2018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566A4-23F5-4F5C-ADA8-87D8A59777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2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5">
            <a:extLst>
              <a:ext uri="{FF2B5EF4-FFF2-40B4-BE49-F238E27FC236}">
                <a16:creationId xmlns:a16="http://schemas.microsoft.com/office/drawing/2014/main" xmlns="" id="{76236AC2-FBC7-4197-9E10-5E560EF52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000"/>
              <a:t>Fußzeilentext ändern unter --&gt; Ansicht --&gt; Kopf- u. Fußzeile</a:t>
            </a:r>
          </a:p>
        </p:txBody>
      </p:sp>
      <p:sp>
        <p:nvSpPr>
          <p:cNvPr id="207875" name="Rectangle 6">
            <a:extLst>
              <a:ext uri="{FF2B5EF4-FFF2-40B4-BE49-F238E27FC236}">
                <a16:creationId xmlns:a16="http://schemas.microsoft.com/office/drawing/2014/main" xmlns="" id="{21CCD3AC-0BDF-4CFE-A528-18203E497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4CA44-1C0B-4CB0-A5F0-6BBBD2BF1869}" type="slidenum">
              <a:rPr lang="de-DE" altLang="de-DE" sz="1000"/>
              <a:pPr/>
              <a:t>1</a:t>
            </a:fld>
            <a:endParaRPr lang="de-DE" altLang="de-DE" sz="1000"/>
          </a:p>
        </p:txBody>
      </p:sp>
      <p:sp>
        <p:nvSpPr>
          <p:cNvPr id="207876" name="Rectangle 2">
            <a:extLst>
              <a:ext uri="{FF2B5EF4-FFF2-40B4-BE49-F238E27FC236}">
                <a16:creationId xmlns:a16="http://schemas.microsoft.com/office/drawing/2014/main" xmlns="" id="{C028AD8E-648C-4B1A-A58F-C313A54F8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7" name="Rectangle 3">
            <a:extLst>
              <a:ext uri="{FF2B5EF4-FFF2-40B4-BE49-F238E27FC236}">
                <a16:creationId xmlns:a16="http://schemas.microsoft.com/office/drawing/2014/main" xmlns="" id="{BC6FD7FB-3494-4589-8726-669A5585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0000"/>
                </a:solidFill>
              </a:rPr>
              <a:t>Bearbeiter dieses Abschnitts: Knoblauch</a:t>
            </a:r>
          </a:p>
          <a:p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73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>
            <a:extLst>
              <a:ext uri="{FF2B5EF4-FFF2-40B4-BE49-F238E27FC236}">
                <a16:creationId xmlns:a16="http://schemas.microsoft.com/office/drawing/2014/main" xmlns="" id="{83241598-9C66-4A24-95C3-E39987B41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>
            <a:extLst>
              <a:ext uri="{FF2B5EF4-FFF2-40B4-BE49-F238E27FC236}">
                <a16:creationId xmlns:a16="http://schemas.microsoft.com/office/drawing/2014/main" xmlns="" id="{8751DB96-A2DB-4E65-AE56-0D0155D9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2708" name="Foliennummernplatzhalter 3">
            <a:extLst>
              <a:ext uri="{FF2B5EF4-FFF2-40B4-BE49-F238E27FC236}">
                <a16:creationId xmlns:a16="http://schemas.microsoft.com/office/drawing/2014/main" xmlns="" id="{70184CE8-B5A3-4C88-8114-DE1ABD53C1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77A58-DEDB-4D4D-9917-95CFA0A9EF71}" type="slidenum">
              <a:rPr lang="de-DE" altLang="de-DE"/>
              <a:pPr>
                <a:spcBef>
                  <a:spcPct val="0"/>
                </a:spcBef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3794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>
            <a:extLst>
              <a:ext uri="{FF2B5EF4-FFF2-40B4-BE49-F238E27FC236}">
                <a16:creationId xmlns:a16="http://schemas.microsoft.com/office/drawing/2014/main" xmlns="" id="{83241598-9C66-4A24-95C3-E39987B41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>
            <a:extLst>
              <a:ext uri="{FF2B5EF4-FFF2-40B4-BE49-F238E27FC236}">
                <a16:creationId xmlns:a16="http://schemas.microsoft.com/office/drawing/2014/main" xmlns="" id="{8751DB96-A2DB-4E65-AE56-0D0155D9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2708" name="Foliennummernplatzhalter 3">
            <a:extLst>
              <a:ext uri="{FF2B5EF4-FFF2-40B4-BE49-F238E27FC236}">
                <a16:creationId xmlns:a16="http://schemas.microsoft.com/office/drawing/2014/main" xmlns="" id="{70184CE8-B5A3-4C88-8114-DE1ABD53C1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77A58-DEDB-4D4D-9917-95CFA0A9EF71}" type="slidenum">
              <a:rPr lang="de-DE" altLang="de-DE"/>
              <a:pPr>
                <a:spcBef>
                  <a:spcPct val="0"/>
                </a:spcBef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6465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>
            <a:extLst>
              <a:ext uri="{FF2B5EF4-FFF2-40B4-BE49-F238E27FC236}">
                <a16:creationId xmlns:a16="http://schemas.microsoft.com/office/drawing/2014/main" xmlns="" id="{7925C220-0E26-45DE-8081-67A5191B78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>
            <a:extLst>
              <a:ext uri="{FF2B5EF4-FFF2-40B4-BE49-F238E27FC236}">
                <a16:creationId xmlns:a16="http://schemas.microsoft.com/office/drawing/2014/main" xmlns="" id="{F144467A-DBCC-423F-8A1C-2A9C58112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6804" name="Foliennummernplatzhalter 3">
            <a:extLst>
              <a:ext uri="{FF2B5EF4-FFF2-40B4-BE49-F238E27FC236}">
                <a16:creationId xmlns:a16="http://schemas.microsoft.com/office/drawing/2014/main" xmlns="" id="{99852241-AF8B-45C0-82D0-8D5CF0AB98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FBB803-080B-4458-965A-B894102EE732}" type="slidenum">
              <a:rPr lang="de-DE" altLang="de-DE"/>
              <a:pPr>
                <a:spcBef>
                  <a:spcPct val="0"/>
                </a:spcBef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2396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5">
            <a:extLst>
              <a:ext uri="{FF2B5EF4-FFF2-40B4-BE49-F238E27FC236}">
                <a16:creationId xmlns:a16="http://schemas.microsoft.com/office/drawing/2014/main" xmlns="" id="{76236AC2-FBC7-4197-9E10-5E560EF52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000"/>
              <a:t>Fußzeilentext ändern unter --&gt; Ansicht --&gt; Kopf- u. Fußzeile</a:t>
            </a:r>
          </a:p>
        </p:txBody>
      </p:sp>
      <p:sp>
        <p:nvSpPr>
          <p:cNvPr id="207875" name="Rectangle 6">
            <a:extLst>
              <a:ext uri="{FF2B5EF4-FFF2-40B4-BE49-F238E27FC236}">
                <a16:creationId xmlns:a16="http://schemas.microsoft.com/office/drawing/2014/main" xmlns="" id="{21CCD3AC-0BDF-4CFE-A528-18203E497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4CA44-1C0B-4CB0-A5F0-6BBBD2BF1869}" type="slidenum">
              <a:rPr lang="de-DE" altLang="de-DE" sz="1000"/>
              <a:pPr/>
              <a:t>13</a:t>
            </a:fld>
            <a:endParaRPr lang="de-DE" altLang="de-DE" sz="1000"/>
          </a:p>
        </p:txBody>
      </p:sp>
      <p:sp>
        <p:nvSpPr>
          <p:cNvPr id="207876" name="Rectangle 2">
            <a:extLst>
              <a:ext uri="{FF2B5EF4-FFF2-40B4-BE49-F238E27FC236}">
                <a16:creationId xmlns:a16="http://schemas.microsoft.com/office/drawing/2014/main" xmlns="" id="{C028AD8E-648C-4B1A-A58F-C313A54F8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7" name="Rectangle 3">
            <a:extLst>
              <a:ext uri="{FF2B5EF4-FFF2-40B4-BE49-F238E27FC236}">
                <a16:creationId xmlns:a16="http://schemas.microsoft.com/office/drawing/2014/main" xmlns="" id="{BC6FD7FB-3494-4589-8726-669A5585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sz="1200" b="1" dirty="0">
                <a:solidFill>
                  <a:srgbClr val="FF0000"/>
                </a:solidFill>
              </a:rPr>
              <a:t>Bearbeiter dieses Abschnitts: Bauer-</a:t>
            </a:r>
            <a:r>
              <a:rPr lang="de-DE" sz="1200" b="1" dirty="0" err="1">
                <a:solidFill>
                  <a:srgbClr val="FF0000"/>
                </a:solidFill>
              </a:rPr>
              <a:t>Banzhaf</a:t>
            </a:r>
            <a:endParaRPr lang="de-DE" sz="1200" b="1" dirty="0">
              <a:solidFill>
                <a:srgbClr val="FF0000"/>
              </a:solidFill>
            </a:endParaRPr>
          </a:p>
          <a:p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69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247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 ergänzen um:</a:t>
            </a:r>
          </a:p>
          <a:p>
            <a:endParaRPr lang="de-DE" dirty="0"/>
          </a:p>
          <a:p>
            <a:r>
              <a:rPr lang="de-DE" dirty="0"/>
              <a:t>Festlegung., wer in der Behörde die zentrale Verantwortung für die Umsetzung trägt</a:t>
            </a:r>
          </a:p>
          <a:p>
            <a:endParaRPr lang="de-DE" dirty="0"/>
          </a:p>
          <a:p>
            <a:r>
              <a:rPr lang="de-DE" dirty="0"/>
              <a:t>Benennung eines behördlichen DSB und </a:t>
            </a:r>
            <a:r>
              <a:rPr lang="de-DE" dirty="0" err="1"/>
              <a:t>sTellvertreters</a:t>
            </a:r>
            <a:endParaRPr lang="de-DE" dirty="0"/>
          </a:p>
          <a:p>
            <a:endParaRPr lang="de-DE" dirty="0"/>
          </a:p>
          <a:p>
            <a:r>
              <a:rPr lang="de-DE" dirty="0"/>
              <a:t>Festlegung des Aufgabenbereiches </a:t>
            </a:r>
          </a:p>
          <a:p>
            <a:endParaRPr lang="de-DE" dirty="0"/>
          </a:p>
          <a:p>
            <a:r>
              <a:rPr lang="de-DE" sz="1400" b="1" dirty="0">
                <a:solidFill>
                  <a:srgbClr val="FF0000"/>
                </a:solidFill>
              </a:rPr>
              <a:t>VERWEIS AUF ARBEITSHILFE CHECKLISTE, </a:t>
            </a:r>
          </a:p>
          <a:p>
            <a:r>
              <a:rPr lang="de-DE" sz="1400" b="1" dirty="0">
                <a:solidFill>
                  <a:srgbClr val="FF0000"/>
                </a:solidFill>
              </a:rPr>
              <a:t>FOLIEN ÜBERARBEITEN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625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867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5">
            <a:extLst>
              <a:ext uri="{FF2B5EF4-FFF2-40B4-BE49-F238E27FC236}">
                <a16:creationId xmlns:a16="http://schemas.microsoft.com/office/drawing/2014/main" xmlns="" id="{76236AC2-FBC7-4197-9E10-5E560EF52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000"/>
              <a:t>Fußzeilentext ändern unter --&gt; Ansicht --&gt; Kopf- u. Fußzeile</a:t>
            </a:r>
          </a:p>
        </p:txBody>
      </p:sp>
      <p:sp>
        <p:nvSpPr>
          <p:cNvPr id="207875" name="Rectangle 6">
            <a:extLst>
              <a:ext uri="{FF2B5EF4-FFF2-40B4-BE49-F238E27FC236}">
                <a16:creationId xmlns:a16="http://schemas.microsoft.com/office/drawing/2014/main" xmlns="" id="{21CCD3AC-0BDF-4CFE-A528-18203E497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4CA44-1C0B-4CB0-A5F0-6BBBD2BF1869}" type="slidenum">
              <a:rPr lang="de-DE" altLang="de-DE" sz="1000"/>
              <a:pPr/>
              <a:t>17</a:t>
            </a:fld>
            <a:endParaRPr lang="de-DE" altLang="de-DE" sz="1000"/>
          </a:p>
        </p:txBody>
      </p:sp>
      <p:sp>
        <p:nvSpPr>
          <p:cNvPr id="207876" name="Rectangle 2">
            <a:extLst>
              <a:ext uri="{FF2B5EF4-FFF2-40B4-BE49-F238E27FC236}">
                <a16:creationId xmlns:a16="http://schemas.microsoft.com/office/drawing/2014/main" xmlns="" id="{C028AD8E-648C-4B1A-A58F-C313A54F8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7" name="Rectangle 3">
            <a:extLst>
              <a:ext uri="{FF2B5EF4-FFF2-40B4-BE49-F238E27FC236}">
                <a16:creationId xmlns:a16="http://schemas.microsoft.com/office/drawing/2014/main" xmlns="" id="{BC6FD7FB-3494-4589-8726-669A5585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0000"/>
                </a:solidFill>
              </a:rPr>
              <a:t>Bearbeiter dieses Abschnitts: Bauer-</a:t>
            </a:r>
            <a:r>
              <a:rPr lang="de-DE" sz="1200" b="1" dirty="0" err="1">
                <a:solidFill>
                  <a:srgbClr val="FF0000"/>
                </a:solidFill>
              </a:rPr>
              <a:t>Banzhaf</a:t>
            </a:r>
            <a:endParaRPr lang="de-DE" sz="1200" b="1" dirty="0">
              <a:solidFill>
                <a:srgbClr val="FF0000"/>
              </a:solidFill>
            </a:endParaRPr>
          </a:p>
          <a:p>
            <a:endParaRPr lang="de-DE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13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929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19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16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>
            <a:extLst>
              <a:ext uri="{FF2B5EF4-FFF2-40B4-BE49-F238E27FC236}">
                <a16:creationId xmlns:a16="http://schemas.microsoft.com/office/drawing/2014/main" xmlns="" id="{D3D40870-5DC9-4AF1-B00E-CD8224144F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>
            <a:extLst>
              <a:ext uri="{FF2B5EF4-FFF2-40B4-BE49-F238E27FC236}">
                <a16:creationId xmlns:a16="http://schemas.microsoft.com/office/drawing/2014/main" xmlns="" id="{61C81E27-A233-4748-A81B-71B2FB5A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61444" name="Foliennummernplatzhalter 3">
            <a:extLst>
              <a:ext uri="{FF2B5EF4-FFF2-40B4-BE49-F238E27FC236}">
                <a16:creationId xmlns:a16="http://schemas.microsoft.com/office/drawing/2014/main" xmlns="" id="{C15D03DD-97A1-45A9-B133-242F96CAE1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950EE-D750-4AFF-8FF1-3D0B47E35466}" type="slidenum">
              <a:rPr lang="de-DE" altLang="de-DE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07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20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290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21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2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22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32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23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203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796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400" b="1" dirty="0">
                <a:solidFill>
                  <a:srgbClr val="FF0000"/>
                </a:solidFill>
              </a:rPr>
              <a:t>WICHTIG – VERWEIS AUF Muster einer Beschreibung einer Verarbeitungstätigkeit  aus der Arbeitshilfe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25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388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5082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6693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61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30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6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1600" dirty="0">
                <a:solidFill>
                  <a:srgbClr val="FF0000"/>
                </a:solidFill>
              </a:rPr>
              <a:t>Folien löschen, da in Arbeitshilfe???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394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66A4-23F5-4F5C-ADA8-87D8A5977738}" type="slidenum">
              <a:rPr lang="de-DE" smtClean="0">
                <a:solidFill>
                  <a:prstClr val="black"/>
                </a:solidFill>
              </a:rPr>
              <a:pPr/>
              <a:t>33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397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5">
            <a:extLst>
              <a:ext uri="{FF2B5EF4-FFF2-40B4-BE49-F238E27FC236}">
                <a16:creationId xmlns:a16="http://schemas.microsoft.com/office/drawing/2014/main" xmlns="" id="{76236AC2-FBC7-4197-9E10-5E560EF52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000"/>
              <a:t>Fußzeilentext ändern unter --&gt; Ansicht --&gt; Kopf- u. Fußzeile</a:t>
            </a:r>
          </a:p>
        </p:txBody>
      </p:sp>
      <p:sp>
        <p:nvSpPr>
          <p:cNvPr id="207875" name="Rectangle 6">
            <a:extLst>
              <a:ext uri="{FF2B5EF4-FFF2-40B4-BE49-F238E27FC236}">
                <a16:creationId xmlns:a16="http://schemas.microsoft.com/office/drawing/2014/main" xmlns="" id="{21CCD3AC-0BDF-4CFE-A528-18203E497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4CA44-1C0B-4CB0-A5F0-6BBBD2BF1869}" type="slidenum">
              <a:rPr lang="de-DE" altLang="de-DE" sz="1000"/>
              <a:pPr/>
              <a:t>34</a:t>
            </a:fld>
            <a:endParaRPr lang="de-DE" altLang="de-DE" sz="1000"/>
          </a:p>
        </p:txBody>
      </p:sp>
      <p:sp>
        <p:nvSpPr>
          <p:cNvPr id="207876" name="Rectangle 2">
            <a:extLst>
              <a:ext uri="{FF2B5EF4-FFF2-40B4-BE49-F238E27FC236}">
                <a16:creationId xmlns:a16="http://schemas.microsoft.com/office/drawing/2014/main" xmlns="" id="{C028AD8E-648C-4B1A-A58F-C313A54F8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7" name="Rectangle 3">
            <a:extLst>
              <a:ext uri="{FF2B5EF4-FFF2-40B4-BE49-F238E27FC236}">
                <a16:creationId xmlns:a16="http://schemas.microsoft.com/office/drawing/2014/main" xmlns="" id="{BC6FD7FB-3494-4589-8726-669A5585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dirty="0">
                <a:latin typeface="Arial" panose="020B0604020202020204" pitchFamily="34" charset="0"/>
              </a:rPr>
              <a:t>Bearbeiter dieses Abschnitts:</a:t>
            </a:r>
            <a:r>
              <a:rPr lang="de-DE" altLang="de-DE" baseline="0" dirty="0">
                <a:latin typeface="Arial" panose="020B0604020202020204" pitchFamily="34" charset="0"/>
              </a:rPr>
              <a:t> Knoblauch</a:t>
            </a:r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029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50038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>
            <a:extLst>
              <a:ext uri="{FF2B5EF4-FFF2-40B4-BE49-F238E27FC236}">
                <a16:creationId xmlns:a16="http://schemas.microsoft.com/office/drawing/2014/main" xmlns="" id="{542F65AB-8458-4A6A-BFD7-3C9A29E259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>
            <a:extLst>
              <a:ext uri="{FF2B5EF4-FFF2-40B4-BE49-F238E27FC236}">
                <a16:creationId xmlns:a16="http://schemas.microsoft.com/office/drawing/2014/main" xmlns="" id="{0F5D1F41-37CA-492D-9F10-4937367A5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6020" name="Foliennummernplatzhalter 3">
            <a:extLst>
              <a:ext uri="{FF2B5EF4-FFF2-40B4-BE49-F238E27FC236}">
                <a16:creationId xmlns:a16="http://schemas.microsoft.com/office/drawing/2014/main" xmlns="" id="{C27BE609-8707-4054-986D-470E68F48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F1861C-0A46-45E1-A670-C1E3DAD1050F}" type="slidenum">
              <a:rPr lang="de-DE" altLang="de-DE"/>
              <a:pPr>
                <a:spcBef>
                  <a:spcPct val="0"/>
                </a:spcBef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15045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>
            <a:extLst>
              <a:ext uri="{FF2B5EF4-FFF2-40B4-BE49-F238E27FC236}">
                <a16:creationId xmlns:a16="http://schemas.microsoft.com/office/drawing/2014/main" xmlns="" id="{542F65AB-8458-4A6A-BFD7-3C9A29E259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>
            <a:extLst>
              <a:ext uri="{FF2B5EF4-FFF2-40B4-BE49-F238E27FC236}">
                <a16:creationId xmlns:a16="http://schemas.microsoft.com/office/drawing/2014/main" xmlns="" id="{0F5D1F41-37CA-492D-9F10-4937367A5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6020" name="Foliennummernplatzhalter 3">
            <a:extLst>
              <a:ext uri="{FF2B5EF4-FFF2-40B4-BE49-F238E27FC236}">
                <a16:creationId xmlns:a16="http://schemas.microsoft.com/office/drawing/2014/main" xmlns="" id="{C27BE609-8707-4054-986D-470E68F48B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F1861C-0A46-45E1-A670-C1E3DAD1050F}" type="slidenum">
              <a:rPr lang="de-DE" altLang="de-DE"/>
              <a:pPr>
                <a:spcBef>
                  <a:spcPct val="0"/>
                </a:spcBef>
              </a:pPr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98904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>
            <a:extLst>
              <a:ext uri="{FF2B5EF4-FFF2-40B4-BE49-F238E27FC236}">
                <a16:creationId xmlns:a16="http://schemas.microsoft.com/office/drawing/2014/main" xmlns="" id="{0E0CFDFB-1414-47E6-AB2D-A003F4BD60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>
            <a:extLst>
              <a:ext uri="{FF2B5EF4-FFF2-40B4-BE49-F238E27FC236}">
                <a16:creationId xmlns:a16="http://schemas.microsoft.com/office/drawing/2014/main" xmlns="" id="{97A55E41-727F-403B-8BBD-89893470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7044" name="Foliennummernplatzhalter 3">
            <a:extLst>
              <a:ext uri="{FF2B5EF4-FFF2-40B4-BE49-F238E27FC236}">
                <a16:creationId xmlns:a16="http://schemas.microsoft.com/office/drawing/2014/main" xmlns="" id="{55CAA038-7C75-478E-A73E-C84DE11661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ACE85-CCAF-417C-95AA-298C0DA15007}" type="slidenum">
              <a:rPr lang="de-DE" altLang="de-DE"/>
              <a:pPr>
                <a:spcBef>
                  <a:spcPct val="0"/>
                </a:spcBef>
              </a:pPr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5207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56875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5">
            <a:extLst>
              <a:ext uri="{FF2B5EF4-FFF2-40B4-BE49-F238E27FC236}">
                <a16:creationId xmlns:a16="http://schemas.microsoft.com/office/drawing/2014/main" xmlns="" id="{76236AC2-FBC7-4197-9E10-5E560EF52B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000"/>
              <a:t>Fußzeilentext ändern unter --&gt; Ansicht --&gt; Kopf- u. Fußzeile</a:t>
            </a:r>
          </a:p>
        </p:txBody>
      </p:sp>
      <p:sp>
        <p:nvSpPr>
          <p:cNvPr id="207875" name="Rectangle 6">
            <a:extLst>
              <a:ext uri="{FF2B5EF4-FFF2-40B4-BE49-F238E27FC236}">
                <a16:creationId xmlns:a16="http://schemas.microsoft.com/office/drawing/2014/main" xmlns="" id="{21CCD3AC-0BDF-4CFE-A528-18203E497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4CA44-1C0B-4CB0-A5F0-6BBBD2BF1869}" type="slidenum">
              <a:rPr lang="de-DE" altLang="de-DE" sz="1000"/>
              <a:pPr/>
              <a:t>40</a:t>
            </a:fld>
            <a:endParaRPr lang="de-DE" altLang="de-DE" sz="1000"/>
          </a:p>
        </p:txBody>
      </p:sp>
      <p:sp>
        <p:nvSpPr>
          <p:cNvPr id="207876" name="Rectangle 2">
            <a:extLst>
              <a:ext uri="{FF2B5EF4-FFF2-40B4-BE49-F238E27FC236}">
                <a16:creationId xmlns:a16="http://schemas.microsoft.com/office/drawing/2014/main" xmlns="" id="{C028AD8E-648C-4B1A-A58F-C313A54F8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7" name="Rectangle 3">
            <a:extLst>
              <a:ext uri="{FF2B5EF4-FFF2-40B4-BE49-F238E27FC236}">
                <a16:creationId xmlns:a16="http://schemas.microsoft.com/office/drawing/2014/main" xmlns="" id="{BC6FD7FB-3494-4589-8726-669A55853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de-DE" altLang="de-DE" b="1" dirty="0">
                <a:latin typeface="Arial" panose="020B0604020202020204" pitchFamily="34" charset="0"/>
              </a:rPr>
              <a:t>Bearbeiter dieses Abschnitts: Knoblauch</a:t>
            </a:r>
          </a:p>
        </p:txBody>
      </p:sp>
    </p:spTree>
    <p:extLst>
      <p:ext uri="{BB962C8B-B14F-4D97-AF65-F5344CB8AC3E}">
        <p14:creationId xmlns:p14="http://schemas.microsoft.com/office/powerpoint/2010/main" val="13714164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36529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42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093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>
            <a:extLst>
              <a:ext uri="{FF2B5EF4-FFF2-40B4-BE49-F238E27FC236}">
                <a16:creationId xmlns:a16="http://schemas.microsoft.com/office/drawing/2014/main" xmlns="" id="{D23BF676-2473-4F27-BEEC-472CA30B30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izenplatzhalter 2">
            <a:extLst>
              <a:ext uri="{FF2B5EF4-FFF2-40B4-BE49-F238E27FC236}">
                <a16:creationId xmlns:a16="http://schemas.microsoft.com/office/drawing/2014/main" xmlns="" id="{B43C9E85-711C-495C-BD21-B2D8B333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67588" name="Foliennummernplatzhalter 3">
            <a:extLst>
              <a:ext uri="{FF2B5EF4-FFF2-40B4-BE49-F238E27FC236}">
                <a16:creationId xmlns:a16="http://schemas.microsoft.com/office/drawing/2014/main" xmlns="" id="{6C0B592C-9245-4D53-B6E7-634C75388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4E39BB-F980-4723-AEDB-901735A35034}" type="slidenum">
              <a:rPr lang="de-DE" altLang="de-DE"/>
              <a:pPr>
                <a:spcBef>
                  <a:spcPct val="0"/>
                </a:spcBef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47770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43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3142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44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13413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>
            <a:extLst>
              <a:ext uri="{FF2B5EF4-FFF2-40B4-BE49-F238E27FC236}">
                <a16:creationId xmlns:a16="http://schemas.microsoft.com/office/drawing/2014/main" xmlns="" id="{D6EB5FB2-A19C-4093-87FB-A740825AB7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>
            <a:extLst>
              <a:ext uri="{FF2B5EF4-FFF2-40B4-BE49-F238E27FC236}">
                <a16:creationId xmlns:a16="http://schemas.microsoft.com/office/drawing/2014/main" xmlns="" id="{774CC874-443E-4947-95F7-04787A99B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63538" lvl="1" indent="-363538" fontAlgn="t"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0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Im Ergebnis kann der Umfang der auf Vordrucken abzudruckenden Informationen durch einen Verweis auf weitergehende Informationen reduziert werden</a:t>
            </a:r>
          </a:p>
          <a:p>
            <a:pPr eaLnBrk="1" hangingPunct="1">
              <a:defRPr/>
            </a:pPr>
            <a:endParaRPr lang="de-DE" altLang="de-DE" dirty="0"/>
          </a:p>
        </p:txBody>
      </p:sp>
      <p:sp>
        <p:nvSpPr>
          <p:cNvPr id="84996" name="Foliennummernplatzhalter 3">
            <a:extLst>
              <a:ext uri="{FF2B5EF4-FFF2-40B4-BE49-F238E27FC236}">
                <a16:creationId xmlns:a16="http://schemas.microsoft.com/office/drawing/2014/main" xmlns="" id="{C770C639-2C56-4CC8-9864-E3971947F9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5AD418-A586-4BF0-88AA-3C8BBB6F54E5}" type="slidenum">
              <a:rPr lang="de-DE" altLang="de-DE"/>
              <a:pPr>
                <a:spcBef>
                  <a:spcPct val="0"/>
                </a:spcBef>
              </a:pPr>
              <a:t>45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3852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>
            <a:extLst>
              <a:ext uri="{FF2B5EF4-FFF2-40B4-BE49-F238E27FC236}">
                <a16:creationId xmlns:a16="http://schemas.microsoft.com/office/drawing/2014/main" xmlns="" id="{F2F9E441-55CC-426E-BA44-7D8C76C6E26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>
            <a:extLst>
              <a:ext uri="{FF2B5EF4-FFF2-40B4-BE49-F238E27FC236}">
                <a16:creationId xmlns:a16="http://schemas.microsoft.com/office/drawing/2014/main" xmlns="" id="{EC816D92-943D-4332-B063-F5DFB2FC3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68612" name="Foliennummernplatzhalter 3">
            <a:extLst>
              <a:ext uri="{FF2B5EF4-FFF2-40B4-BE49-F238E27FC236}">
                <a16:creationId xmlns:a16="http://schemas.microsoft.com/office/drawing/2014/main" xmlns="" id="{1AE8CB26-0790-4351-A6AB-7A5B3C8E3C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6F2993-1ADF-445A-990C-83075E34873D}" type="slidenum">
              <a:rPr lang="de-DE" altLang="de-DE"/>
              <a:pPr>
                <a:spcBef>
                  <a:spcPct val="0"/>
                </a:spcBef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033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>
            <a:extLst>
              <a:ext uri="{FF2B5EF4-FFF2-40B4-BE49-F238E27FC236}">
                <a16:creationId xmlns:a16="http://schemas.microsoft.com/office/drawing/2014/main" xmlns="" id="{CE767D7F-E818-455F-9E6C-AF4EFE372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>
            <a:extLst>
              <a:ext uri="{FF2B5EF4-FFF2-40B4-BE49-F238E27FC236}">
                <a16:creationId xmlns:a16="http://schemas.microsoft.com/office/drawing/2014/main" xmlns="" id="{6CB0F939-B9F9-43DB-B7B4-47D80DDED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1684" name="Foliennummernplatzhalter 3">
            <a:extLst>
              <a:ext uri="{FF2B5EF4-FFF2-40B4-BE49-F238E27FC236}">
                <a16:creationId xmlns:a16="http://schemas.microsoft.com/office/drawing/2014/main" xmlns="" id="{BF063CD7-3167-495B-8723-D5489E739F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22DCB-E689-40E7-9350-F65EE55AC095}" type="slidenum">
              <a:rPr lang="de-DE" altLang="de-DE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7342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>
            <a:extLst>
              <a:ext uri="{FF2B5EF4-FFF2-40B4-BE49-F238E27FC236}">
                <a16:creationId xmlns:a16="http://schemas.microsoft.com/office/drawing/2014/main" xmlns="" id="{83241598-9C66-4A24-95C3-E39987B41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>
            <a:extLst>
              <a:ext uri="{FF2B5EF4-FFF2-40B4-BE49-F238E27FC236}">
                <a16:creationId xmlns:a16="http://schemas.microsoft.com/office/drawing/2014/main" xmlns="" id="{8751DB96-A2DB-4E65-AE56-0D0155D9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2708" name="Foliennummernplatzhalter 3">
            <a:extLst>
              <a:ext uri="{FF2B5EF4-FFF2-40B4-BE49-F238E27FC236}">
                <a16:creationId xmlns:a16="http://schemas.microsoft.com/office/drawing/2014/main" xmlns="" id="{70184CE8-B5A3-4C88-8114-DE1ABD53C1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77A58-DEDB-4D4D-9917-95CFA0A9EF71}" type="slidenum">
              <a:rPr lang="de-DE" altLang="de-DE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8738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>
            <a:extLst>
              <a:ext uri="{FF2B5EF4-FFF2-40B4-BE49-F238E27FC236}">
                <a16:creationId xmlns:a16="http://schemas.microsoft.com/office/drawing/2014/main" xmlns="" id="{05C0F434-D79A-4741-81E3-6C81753845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>
            <a:extLst>
              <a:ext uri="{FF2B5EF4-FFF2-40B4-BE49-F238E27FC236}">
                <a16:creationId xmlns:a16="http://schemas.microsoft.com/office/drawing/2014/main" xmlns="" id="{C633A5E0-F73E-4B84-93D5-A545BA34C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69636" name="Foliennummernplatzhalter 3">
            <a:extLst>
              <a:ext uri="{FF2B5EF4-FFF2-40B4-BE49-F238E27FC236}">
                <a16:creationId xmlns:a16="http://schemas.microsoft.com/office/drawing/2014/main" xmlns="" id="{EF022F5B-E712-4132-A9EE-4EFE25583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E86CFD-145A-4646-BE5D-362D323DF0C8}" type="slidenum">
              <a:rPr lang="de-DE" altLang="de-DE"/>
              <a:pPr>
                <a:spcBef>
                  <a:spcPct val="0"/>
                </a:spcBef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2366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>
            <a:extLst>
              <a:ext uri="{FF2B5EF4-FFF2-40B4-BE49-F238E27FC236}">
                <a16:creationId xmlns:a16="http://schemas.microsoft.com/office/drawing/2014/main" xmlns="" id="{83241598-9C66-4A24-95C3-E39987B41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>
            <a:extLst>
              <a:ext uri="{FF2B5EF4-FFF2-40B4-BE49-F238E27FC236}">
                <a16:creationId xmlns:a16="http://schemas.microsoft.com/office/drawing/2014/main" xmlns="" id="{8751DB96-A2DB-4E65-AE56-0D0155D9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/>
          </a:p>
        </p:txBody>
      </p:sp>
      <p:sp>
        <p:nvSpPr>
          <p:cNvPr id="72708" name="Foliennummernplatzhalter 3">
            <a:extLst>
              <a:ext uri="{FF2B5EF4-FFF2-40B4-BE49-F238E27FC236}">
                <a16:creationId xmlns:a16="http://schemas.microsoft.com/office/drawing/2014/main" xmlns="" id="{70184CE8-B5A3-4C88-8114-DE1ABD53C1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7713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093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3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327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04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876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448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0207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77A58-DEDB-4D4D-9917-95CFA0A9EF71}" type="slidenum">
              <a:rPr lang="de-DE" altLang="de-DE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400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72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3"/>
          </p:nvPr>
        </p:nvSpPr>
        <p:spPr>
          <a:xfrm>
            <a:off x="468313" y="1844675"/>
            <a:ext cx="8207375" cy="4321175"/>
          </a:xfrm>
        </p:spPr>
        <p:txBody>
          <a:bodyPr/>
          <a:lstStyle/>
          <a:p>
            <a:r>
              <a:rPr lang="de-DE"/>
              <a:t>Tabelle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0751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>
            <a:extLst>
              <a:ext uri="{FF2B5EF4-FFF2-40B4-BE49-F238E27FC236}">
                <a16:creationId xmlns:a16="http://schemas.microsoft.com/office/drawing/2014/main" xmlns="" id="{97DA9721-28E8-4629-B145-CABC8FD11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527" y="333376"/>
            <a:ext cx="2202473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4">
            <a:extLst>
              <a:ext uri="{FF2B5EF4-FFF2-40B4-BE49-F238E27FC236}">
                <a16:creationId xmlns:a16="http://schemas.microsoft.com/office/drawing/2014/main" xmlns="" id="{18E8A56A-DA4D-457B-82E6-906F3765414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22831" y="1"/>
            <a:ext cx="0" cy="68564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4639" y="3789363"/>
            <a:ext cx="65151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215" b="0" i="0" baseline="0">
                <a:latin typeface="Arial" charset="0"/>
              </a:defRPr>
            </a:lvl1pPr>
          </a:lstStyle>
          <a:p>
            <a:pPr lvl="0"/>
            <a:r>
              <a:rPr lang="de-DE" altLang="de-DE" noProof="0" dirty="0"/>
              <a:t>Formatvorlage des Untertitelmasters durch Klicken bearbeiten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4639" y="2130426"/>
            <a:ext cx="6515100" cy="1470025"/>
          </a:xfrm>
          <a:prstGeom prst="rect">
            <a:avLst/>
          </a:prstGeom>
        </p:spPr>
        <p:txBody>
          <a:bodyPr/>
          <a:lstStyle>
            <a:lvl1pPr algn="l">
              <a:defRPr sz="3323" baseline="0">
                <a:latin typeface="Arial" charset="0"/>
              </a:defRPr>
            </a:lvl1pPr>
          </a:lstStyle>
          <a:p>
            <a:pPr lvl="0"/>
            <a:r>
              <a:rPr lang="de-DE" altLang="de-DE" noProof="0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8308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923" y="900001"/>
            <a:ext cx="7801482" cy="7588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latin typeface="Arial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2923" y="1664329"/>
            <a:ext cx="7776000" cy="4799012"/>
          </a:xfrm>
        </p:spPr>
        <p:txBody>
          <a:bodyPr/>
          <a:lstStyle>
            <a:lvl1pPr>
              <a:defRPr sz="2200" b="0" i="0" baseline="0">
                <a:latin typeface="Arial" charset="0"/>
              </a:defRPr>
            </a:lvl1pPr>
            <a:lvl2pPr marL="360363" indent="-360363">
              <a:buFont typeface="Wingdings" charset="2"/>
              <a:buChar char="Ø"/>
              <a:defRPr sz="1846" baseline="0"/>
            </a:lvl2pPr>
            <a:lvl3pPr marL="534988" indent="-174625">
              <a:buFont typeface="Arial" charset="0"/>
              <a:buChar char="•"/>
              <a:defRPr sz="1662" baseline="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666453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351" y="900114"/>
            <a:ext cx="7709388" cy="7588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Rectangle 23">
            <a:extLst>
              <a:ext uri="{FF2B5EF4-FFF2-40B4-BE49-F238E27FC236}">
                <a16:creationId xmlns:a16="http://schemas.microsoft.com/office/drawing/2014/main" xmlns="" id="{17E5069A-CACA-4A10-97C2-789EB95EF3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133351" y="6569076"/>
            <a:ext cx="6812573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Vortrag/Anlass  -  Autor  -   Datum  -  Ort </a:t>
            </a:r>
          </a:p>
        </p:txBody>
      </p:sp>
    </p:spTree>
    <p:extLst>
      <p:ext uri="{BB962C8B-B14F-4D97-AF65-F5344CB8AC3E}">
        <p14:creationId xmlns:p14="http://schemas.microsoft.com/office/powerpoint/2010/main" val="36520907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0AEEF-DAC2-4076-B241-9FD4004AF478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>
            <a:off x="488" y="6339808"/>
            <a:ext cx="9144000" cy="0"/>
          </a:xfrm>
          <a:prstGeom prst="line">
            <a:avLst/>
          </a:prstGeom>
          <a:solidFill>
            <a:srgbClr val="AF1044"/>
          </a:solidFill>
          <a:ln w="34925">
            <a:solidFill>
              <a:srgbClr val="353A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0" y="1628800"/>
            <a:ext cx="9146416" cy="0"/>
          </a:xfrm>
          <a:prstGeom prst="line">
            <a:avLst/>
          </a:prstGeom>
          <a:ln w="34925">
            <a:solidFill>
              <a:srgbClr val="353A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07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6" r:id="rId4"/>
    <p:sldLayoutId id="2147483657" r:id="rId5"/>
  </p:sldLayoutIdLst>
  <p:hf hdr="0" ftr="0"/>
  <p:txStyles>
    <p:titleStyle>
      <a:lvl1pPr algn="r" defTabSz="914400" rtl="0" eaLnBrk="1" latinLnBrk="0" hangingPunct="1">
        <a:spcBef>
          <a:spcPct val="0"/>
        </a:spcBef>
        <a:buNone/>
        <a:defRPr sz="2400" b="0" kern="1200" baseline="0">
          <a:solidFill>
            <a:srgbClr val="353A90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360363" algn="l" defTabSz="914400" rtl="0" eaLnBrk="1" latinLnBrk="0" hangingPunct="1">
        <a:spcBef>
          <a:spcPct val="20000"/>
        </a:spcBef>
        <a:buFont typeface="Wingdings" panose="05000000000000000000" pitchFamily="2" charset="2"/>
        <a:buChar char="ð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88" indent="-174625" algn="l" defTabSz="914400" rtl="0" eaLnBrk="1" latinLnBrk="0" hangingPunct="1">
        <a:spcBef>
          <a:spcPct val="20000"/>
        </a:spcBef>
        <a:buFont typeface="Calibri" panose="020F0502020204030204" pitchFamily="34" charset="0"/>
        <a:buChar char="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41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6213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20939B4C-2432-49DA-8618-D03B7DA72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93" y="2373923"/>
            <a:ext cx="6485792" cy="1055077"/>
          </a:xfrm>
        </p:spPr>
        <p:txBody>
          <a:bodyPr/>
          <a:lstStyle/>
          <a:p>
            <a:pPr algn="ctr"/>
            <a:r>
              <a:rPr lang="de-DE" altLang="de-DE" dirty="0" smtClean="0">
                <a:latin typeface="Arial" charset="0"/>
                <a:ea typeface="Arial" charset="0"/>
                <a:cs typeface="Arial" charset="0"/>
              </a:rPr>
              <a:t>Datenschutz </a:t>
            </a: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2018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6A721BA3-546A-416A-B63C-CA697C8FE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550" y="3763108"/>
            <a:ext cx="6494585" cy="1595804"/>
          </a:xfrm>
        </p:spPr>
        <p:txBody>
          <a:bodyPr/>
          <a:lstStyle/>
          <a:p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Einführung in die neue Rechtslage</a:t>
            </a:r>
          </a:p>
          <a:p>
            <a:r>
              <a:rPr lang="de-DE" altLang="de-DE" dirty="0">
                <a:ea typeface="Arial" charset="0"/>
                <a:cs typeface="Arial" charset="0"/>
              </a:rPr>
              <a:t>i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m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Datenschutz ab dem 25. Mai 2018</a:t>
            </a:r>
          </a:p>
        </p:txBody>
      </p:sp>
    </p:spTree>
    <p:extLst>
      <p:ext uri="{BB962C8B-B14F-4D97-AF65-F5344CB8AC3E}">
        <p14:creationId xmlns:p14="http://schemas.microsoft.com/office/powerpoint/2010/main" val="16809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xmlns="" id="{4257F8F9-7E0F-4897-8667-F7DF274A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Umfangreiche Verfahrensänderungen 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xmlns="" id="{2C261034-1EEF-4256-9E17-32F6719A7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Meldepflichten der Kontaktdaten von </a:t>
            </a:r>
            <a:r>
              <a:rPr lang="de-DE" altLang="de-DE" dirty="0" smtClean="0">
                <a:ea typeface="Arial" charset="0"/>
                <a:cs typeface="Arial" charset="0"/>
              </a:rPr>
              <a:t>Vorstand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und DSB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/ Benachrichtigungspflichten bei Datenschutzpannen (Art. 33 und 34 DSGVO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) an Aufsichtsbehörde 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Stärkere Rechte der Betroffenen</a:t>
            </a:r>
          </a:p>
          <a:p>
            <a:pPr marL="703263" lvl="1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Das Recht auf Auskunft umfasst künftig das Recht auf kostenlose Kopie (Art. 15 DSGVO)</a:t>
            </a:r>
          </a:p>
          <a:p>
            <a:pPr marL="703263" lvl="1" indent="-342900">
              <a:buFont typeface="Wingdings" charset="2"/>
              <a:buChar char="Ø"/>
              <a:defRPr/>
            </a:pP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Recht auf </a:t>
            </a:r>
            <a:r>
              <a:rPr lang="de-DE" altLang="de-DE" dirty="0" smtClean="0">
                <a:latin typeface="Arial" charset="0"/>
                <a:ea typeface="Arial" charset="0"/>
                <a:cs typeface="Arial" charset="0"/>
              </a:rPr>
              <a:t>„Vergessen werden“ </a:t>
            </a: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(Art. 17 DSGVO)</a:t>
            </a:r>
          </a:p>
          <a:p>
            <a:pPr marL="703263" lvl="1" indent="-342900">
              <a:buFont typeface="Wingdings" charset="2"/>
              <a:buChar char="Ø"/>
              <a:defRPr/>
            </a:pP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Recht auf Datenübertragbarkeit (Art. 20 DSGVO)</a:t>
            </a:r>
          </a:p>
          <a:p>
            <a:pPr marL="703263" lvl="1" indent="-342900">
              <a:buFont typeface="Wingdings" charset="2"/>
              <a:buChar char="Ø"/>
              <a:defRPr/>
            </a:pP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Recht auf Widerspruch (Art. 21 DSGVO)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36" name="Foliennummernplatzhalter 4">
            <a:extLst>
              <a:ext uri="{FF2B5EF4-FFF2-40B4-BE49-F238E27FC236}">
                <a16:creationId xmlns:a16="http://schemas.microsoft.com/office/drawing/2014/main" xmlns="" id="{C10097C6-AA34-4B3F-AC8A-39C6BAAB110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8AEA2-552C-485F-80C9-1790CC190C51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r>
              <a:rPr lang="de-DE" altLang="de-DE" sz="923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539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xmlns="" id="{4257F8F9-7E0F-4897-8667-F7DF274A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Stärkere Stellung des Landesbeauftragten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xmlns="" id="{2C261034-1EEF-4256-9E17-32F6719A7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Die Aufsichtsbehörde Landesamt für Datenschutzaufsicht (LDA) in Ansbach kann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künftig auch verbindliche Anordnungen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erlassen (VA, nötigenfalls mit Zwangsgeld)</a:t>
            </a:r>
          </a:p>
          <a:p>
            <a:pPr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   (es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bleibt aber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zunächst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bei der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Beanstandung)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Bußgelder bis zu 20 Mio. € möglich (statt 300.000 €)</a:t>
            </a:r>
          </a:p>
          <a:p>
            <a:pPr>
              <a:defRPr/>
            </a:pP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dirty="0" smtClean="0">
                <a:ea typeface="Arial" charset="0"/>
                <a:cs typeface="Arial" charset="0"/>
              </a:rPr>
              <a:t>Beweislastumkehr wegen Rechenschaftspflicht</a:t>
            </a: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36" name="Foliennummernplatzhalter 4">
            <a:extLst>
              <a:ext uri="{FF2B5EF4-FFF2-40B4-BE49-F238E27FC236}">
                <a16:creationId xmlns:a16="http://schemas.microsoft.com/office/drawing/2014/main" xmlns="" id="{C10097C6-AA34-4B3F-AC8A-39C6BAAB110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8AEA2-552C-485F-80C9-1790CC190C51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lang="de-DE" altLang="de-DE" sz="923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82113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xmlns="" id="{A7868436-A80F-4160-84C0-C093DD1F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Inhalt des </a:t>
            </a:r>
            <a:r>
              <a:rPr lang="de-DE" altLang="de-DE" dirty="0" smtClean="0"/>
              <a:t>BDSG </a:t>
            </a:r>
            <a:r>
              <a:rPr lang="de-DE" altLang="de-DE" dirty="0"/>
              <a:t>2018 </a:t>
            </a: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xmlns="" id="{7A64719F-578D-4976-BB3C-CF92A4812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2"/>
            <a:ext cx="7775331" cy="537392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de-DE" altLang="de-DE" dirty="0" smtClean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sz="2600" b="1" dirty="0" smtClean="0">
                <a:ea typeface="Arial" charset="0"/>
                <a:cs typeface="Arial" charset="0"/>
              </a:rPr>
              <a:t>Notwendigkeit der Bestellung eines DSB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sz="2600" dirty="0">
              <a:ea typeface="Arial" charset="0"/>
              <a:cs typeface="Arial" charset="0"/>
            </a:endParaRPr>
          </a:p>
          <a:p>
            <a:pPr>
              <a:defRPr/>
            </a:pPr>
            <a:r>
              <a:rPr lang="de-DE" altLang="de-DE" sz="2600" dirty="0" smtClean="0">
                <a:ea typeface="Arial" charset="0"/>
                <a:cs typeface="Arial" charset="0"/>
              </a:rPr>
              <a:t>-    ab 10 „Beschäftigte“ in DV mit </a:t>
            </a:r>
            <a:r>
              <a:rPr lang="de-DE" altLang="de-DE" sz="2600" dirty="0" err="1" smtClean="0">
                <a:ea typeface="Arial" charset="0"/>
                <a:cs typeface="Arial" charset="0"/>
              </a:rPr>
              <a:t>pb</a:t>
            </a:r>
            <a:r>
              <a:rPr lang="de-DE" altLang="de-DE" sz="2600" dirty="0" smtClean="0">
                <a:ea typeface="Arial" charset="0"/>
                <a:cs typeface="Arial" charset="0"/>
              </a:rPr>
              <a:t>. </a:t>
            </a:r>
            <a:r>
              <a:rPr lang="de-DE" altLang="de-DE" sz="2600" dirty="0">
                <a:ea typeface="Arial" charset="0"/>
                <a:cs typeface="Arial" charset="0"/>
              </a:rPr>
              <a:t>D</a:t>
            </a:r>
            <a:r>
              <a:rPr lang="de-DE" altLang="de-DE" sz="2600" dirty="0" smtClean="0">
                <a:ea typeface="Arial" charset="0"/>
                <a:cs typeface="Arial" charset="0"/>
              </a:rPr>
              <a:t>aten (können auch             </a:t>
            </a:r>
          </a:p>
          <a:p>
            <a:pPr>
              <a:defRPr/>
            </a:pPr>
            <a:r>
              <a:rPr lang="de-DE" altLang="de-DE" sz="2600" dirty="0" smtClean="0">
                <a:ea typeface="Arial" charset="0"/>
                <a:cs typeface="Arial" charset="0"/>
              </a:rPr>
              <a:t>     Ehrenamtliche oder Externe wie z.B. Steuerberater, IT-Host o.ä. </a:t>
            </a:r>
          </a:p>
          <a:p>
            <a:pPr>
              <a:defRPr/>
            </a:pPr>
            <a:r>
              <a:rPr lang="de-DE" altLang="de-DE" sz="2600" dirty="0">
                <a:ea typeface="Arial" charset="0"/>
                <a:cs typeface="Arial" charset="0"/>
              </a:rPr>
              <a:t> </a:t>
            </a:r>
            <a:r>
              <a:rPr lang="de-DE" altLang="de-DE" sz="2600" dirty="0" smtClean="0">
                <a:ea typeface="Arial" charset="0"/>
                <a:cs typeface="Arial" charset="0"/>
              </a:rPr>
              <a:t>    sein), bei manchen auch ohne Schwellenwert (wenn </a:t>
            </a:r>
          </a:p>
          <a:p>
            <a:pPr>
              <a:defRPr/>
            </a:pPr>
            <a:r>
              <a:rPr lang="de-DE" altLang="de-DE" sz="2600" dirty="0">
                <a:ea typeface="Arial" charset="0"/>
                <a:cs typeface="Arial" charset="0"/>
              </a:rPr>
              <a:t> </a:t>
            </a:r>
            <a:r>
              <a:rPr lang="de-DE" altLang="de-DE" sz="2600" dirty="0" smtClean="0">
                <a:ea typeface="Arial" charset="0"/>
                <a:cs typeface="Arial" charset="0"/>
              </a:rPr>
              <a:t>    Gesundheitsdaten den Vereinszweck darstellen)</a:t>
            </a:r>
          </a:p>
          <a:p>
            <a:pPr>
              <a:defRPr/>
            </a:pPr>
            <a:endParaRPr lang="de-DE" altLang="de-DE" sz="2600" dirty="0"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de-DE" altLang="de-DE" sz="2600" dirty="0" smtClean="0">
                <a:ea typeface="Arial" charset="0"/>
                <a:cs typeface="Arial" charset="0"/>
              </a:rPr>
              <a:t>Person muss Ahnung haben (Schulung usw.) – rechtlich und technisch</a:t>
            </a:r>
          </a:p>
          <a:p>
            <a:pPr>
              <a:defRPr/>
            </a:pPr>
            <a:endParaRPr lang="de-DE" altLang="de-DE" sz="2600" dirty="0" smtClean="0"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de-DE" altLang="de-DE" sz="2600" dirty="0" smtClean="0">
                <a:ea typeface="Arial" charset="0"/>
                <a:cs typeface="Arial" charset="0"/>
              </a:rPr>
              <a:t>Schriftliche Bestellung (auch eines Vertreters für Urlaub und Krankheit)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dirty="0">
              <a:ea typeface="Arial" charset="0"/>
              <a:cs typeface="Arial" charset="0"/>
            </a:endParaRPr>
          </a:p>
          <a:p>
            <a:pPr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altLang="de-DE" b="0" dirty="0">
                <a:latin typeface="Arial" charset="0"/>
                <a:ea typeface="Arial" charset="0"/>
                <a:cs typeface="Arial" charset="0"/>
              </a:rPr>
            </a:b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532" name="Foliennummernplatzhalter 4">
            <a:extLst>
              <a:ext uri="{FF2B5EF4-FFF2-40B4-BE49-F238E27FC236}">
                <a16:creationId xmlns:a16="http://schemas.microsoft.com/office/drawing/2014/main" xmlns="" id="{A959D2E1-A812-492A-9B8E-BDCB7DA837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F1B151-522F-4158-AD68-962535723817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9101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20939B4C-2432-49DA-8618-D03B7DA72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93" y="2373923"/>
            <a:ext cx="6485792" cy="1055077"/>
          </a:xfrm>
        </p:spPr>
        <p:txBody>
          <a:bodyPr/>
          <a:lstStyle/>
          <a:p>
            <a:pPr algn="ctr"/>
            <a:r>
              <a:rPr lang="de-DE" altLang="de-DE" dirty="0" smtClean="0"/>
              <a:t>Datenschutz </a:t>
            </a:r>
            <a:r>
              <a:rPr lang="de-DE" altLang="de-DE" dirty="0"/>
              <a:t>2018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6A721BA3-546A-416A-B63C-CA697C8FE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550" y="3763108"/>
            <a:ext cx="6494585" cy="1595804"/>
          </a:xfrm>
        </p:spPr>
        <p:txBody>
          <a:bodyPr/>
          <a:lstStyle/>
          <a:p>
            <a:r>
              <a:rPr lang="de-DE" altLang="de-DE" dirty="0"/>
              <a:t>Maßnahmenplan für den Verantwortlichen</a:t>
            </a:r>
            <a:br>
              <a:rPr lang="de-DE" altLang="de-DE" dirty="0"/>
            </a:br>
            <a:r>
              <a:rPr lang="de-DE" altLang="de-DE" dirty="0"/>
              <a:t>zur Umsetzung der DSGVO</a:t>
            </a:r>
          </a:p>
        </p:txBody>
      </p:sp>
    </p:spTree>
    <p:extLst>
      <p:ext uri="{BB962C8B-B14F-4D97-AF65-F5344CB8AC3E}">
        <p14:creationId xmlns:p14="http://schemas.microsoft.com/office/powerpoint/2010/main" val="811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0" dirty="0"/>
              <a:t>Am </a:t>
            </a:r>
            <a:r>
              <a:rPr lang="de-DE" dirty="0"/>
              <a:t>25. Mai 2018 </a:t>
            </a:r>
            <a:r>
              <a:rPr lang="de-DE" b="0" dirty="0"/>
              <a:t>wird die</a:t>
            </a:r>
          </a:p>
          <a:p>
            <a:pPr algn="ctr">
              <a:spcBef>
                <a:spcPts val="0"/>
              </a:spcBef>
            </a:pPr>
            <a:r>
              <a:rPr lang="de-DE" b="0" dirty="0"/>
              <a:t>Datenschutz-Grundverordnung</a:t>
            </a:r>
          </a:p>
          <a:p>
            <a:pPr algn="ctr">
              <a:spcBef>
                <a:spcPts val="0"/>
              </a:spcBef>
            </a:pPr>
            <a:r>
              <a:rPr lang="de-DE" b="0" dirty="0"/>
              <a:t>und das neue</a:t>
            </a:r>
          </a:p>
          <a:p>
            <a:pPr algn="ctr">
              <a:spcBef>
                <a:spcPts val="0"/>
              </a:spcBef>
            </a:pPr>
            <a:r>
              <a:rPr lang="de-DE" b="0" dirty="0" smtClean="0"/>
              <a:t>Bundes-Datenschutzgesetz</a:t>
            </a:r>
            <a:endParaRPr lang="de-DE" b="0" dirty="0"/>
          </a:p>
          <a:p>
            <a:pPr algn="ctr">
              <a:spcBef>
                <a:spcPts val="0"/>
              </a:spcBef>
            </a:pPr>
            <a:r>
              <a:rPr lang="de-DE" b="0" dirty="0"/>
              <a:t>in Kraft treten. </a:t>
            </a:r>
          </a:p>
          <a:p>
            <a:pPr algn="ctr"/>
            <a:endParaRPr lang="de-DE" sz="1200" b="0" dirty="0"/>
          </a:p>
          <a:p>
            <a:pPr algn="ctr"/>
            <a:r>
              <a:rPr lang="de-DE" dirty="0"/>
              <a:t>Was ist </a:t>
            </a:r>
            <a:r>
              <a:rPr lang="de-DE" dirty="0" smtClean="0"/>
              <a:t>von einem Verein</a:t>
            </a:r>
            <a:endParaRPr lang="de-DE" dirty="0"/>
          </a:p>
          <a:p>
            <a:pPr algn="ctr"/>
            <a:r>
              <a:rPr lang="de-DE" dirty="0"/>
              <a:t>(vorher) zu tun?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150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 err="1"/>
              <a:t>To</a:t>
            </a:r>
            <a:r>
              <a:rPr lang="de-DE" dirty="0"/>
              <a:t> do-Liste:</a:t>
            </a:r>
          </a:p>
          <a:p>
            <a:endParaRPr lang="de-DE" sz="1200" dirty="0"/>
          </a:p>
          <a:p>
            <a:pPr marL="357188" lvl="1" indent="-357188"/>
            <a:r>
              <a:rPr lang="de-DE" sz="2400" dirty="0" smtClean="0"/>
              <a:t>Verantwortlichkeiten-Verteilung </a:t>
            </a:r>
            <a:r>
              <a:rPr lang="de-DE" sz="2400" dirty="0"/>
              <a:t>klären </a:t>
            </a:r>
            <a:endParaRPr lang="de-DE" sz="2400" dirty="0" smtClean="0"/>
          </a:p>
          <a:p>
            <a:pPr marL="357188" lvl="1" indent="-357188"/>
            <a:r>
              <a:rPr lang="de-DE" sz="2400" dirty="0"/>
              <a:t>Notwendigkeit eines Datenschutzbeauftragten prüfen und ggf. durch Vorstand </a:t>
            </a:r>
            <a:r>
              <a:rPr lang="de-DE" sz="2400" dirty="0" smtClean="0"/>
              <a:t>bestimmen</a:t>
            </a:r>
          </a:p>
          <a:p>
            <a:pPr marL="357188" lvl="1" indent="-357188"/>
            <a:r>
              <a:rPr lang="de-DE" sz="2400" dirty="0" smtClean="0"/>
              <a:t>Datenschutz-Ordnung ggf. </a:t>
            </a:r>
            <a:r>
              <a:rPr lang="de-DE" sz="2400" dirty="0"/>
              <a:t>erstellen und beschließen (lassen</a:t>
            </a:r>
            <a:r>
              <a:rPr lang="de-DE" sz="2400" dirty="0" smtClean="0"/>
              <a:t>)</a:t>
            </a:r>
            <a:endParaRPr lang="de-DE" sz="2400" dirty="0"/>
          </a:p>
          <a:p>
            <a:pPr marL="357188" lvl="1" indent="-357188"/>
            <a:r>
              <a:rPr lang="de-DE" sz="2400" dirty="0"/>
              <a:t>Überprüfung / ggf. Änderung aller Internetseiten und </a:t>
            </a:r>
            <a:r>
              <a:rPr lang="de-DE" sz="2400" dirty="0" smtClean="0"/>
              <a:t>Formulare</a:t>
            </a:r>
            <a:endParaRPr lang="de-DE" sz="2400" dirty="0"/>
          </a:p>
          <a:p>
            <a:pPr marL="357188" lvl="1" indent="-357188"/>
            <a:r>
              <a:rPr lang="de-DE" sz="2400" dirty="0"/>
              <a:t>Überprüfung </a:t>
            </a:r>
            <a:r>
              <a:rPr lang="de-DE" sz="2400" dirty="0" smtClean="0"/>
              <a:t>der Satzung, </a:t>
            </a:r>
            <a:r>
              <a:rPr lang="de-DE" sz="2400" dirty="0"/>
              <a:t>ggf. bei Datenschutzbezug </a:t>
            </a:r>
            <a:r>
              <a:rPr lang="de-DE" sz="2400" dirty="0" smtClean="0"/>
              <a:t>ändern 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96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 err="1"/>
              <a:t>To</a:t>
            </a:r>
            <a:r>
              <a:rPr lang="de-DE" dirty="0"/>
              <a:t> do-Liste:</a:t>
            </a:r>
          </a:p>
          <a:p>
            <a:endParaRPr lang="de-DE" sz="1200" dirty="0"/>
          </a:p>
          <a:p>
            <a:pPr marL="357188" lvl="1" indent="-357188"/>
            <a:r>
              <a:rPr lang="de-DE" sz="2400" dirty="0" smtClean="0"/>
              <a:t>Kontaktdaten von Vorstand und DSB an LDA übermitteln</a:t>
            </a:r>
            <a:endParaRPr lang="de-DE" sz="2400" dirty="0"/>
          </a:p>
          <a:p>
            <a:pPr marL="357188" lvl="1" indent="-357188"/>
            <a:r>
              <a:rPr lang="de-DE" sz="2400" dirty="0"/>
              <a:t>Datensicherheitskonzept/-</a:t>
            </a:r>
            <a:r>
              <a:rPr lang="de-DE" sz="2400" dirty="0" err="1"/>
              <a:t>managementsystem</a:t>
            </a:r>
            <a:r>
              <a:rPr lang="de-DE" sz="2400" dirty="0"/>
              <a:t> entwerfen (lassen</a:t>
            </a:r>
            <a:r>
              <a:rPr lang="de-DE" sz="2400" dirty="0" smtClean="0"/>
              <a:t>)</a:t>
            </a:r>
          </a:p>
          <a:p>
            <a:pPr marL="357188" lvl="1" indent="-357188"/>
            <a:r>
              <a:rPr lang="de-DE" sz="2400" dirty="0" smtClean="0"/>
              <a:t>Risikoabschätzung/Datenschutzfolgenabschätzung einführen/organisieren</a:t>
            </a:r>
            <a:endParaRPr lang="de-DE" sz="2400" dirty="0"/>
          </a:p>
          <a:p>
            <a:pPr marL="357188" lvl="1" indent="-357188"/>
            <a:r>
              <a:rPr lang="de-DE" sz="2400" dirty="0"/>
              <a:t>Verzeichnis von </a:t>
            </a:r>
            <a:r>
              <a:rPr lang="de-DE" sz="2400" dirty="0" smtClean="0"/>
              <a:t>Verarbeitungstätigkeiten (VV) aufbauen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73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20939B4C-2432-49DA-8618-D03B7DA72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93" y="2373923"/>
            <a:ext cx="6485792" cy="1055077"/>
          </a:xfrm>
        </p:spPr>
        <p:txBody>
          <a:bodyPr/>
          <a:lstStyle/>
          <a:p>
            <a:pPr algn="ctr"/>
            <a:r>
              <a:rPr lang="de-DE" altLang="de-DE" dirty="0" smtClean="0"/>
              <a:t>Datenschutz </a:t>
            </a:r>
            <a:r>
              <a:rPr lang="de-DE" altLang="de-DE" dirty="0"/>
              <a:t>2018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6A721BA3-546A-416A-B63C-CA697C8FE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550" y="3763108"/>
            <a:ext cx="6494585" cy="1595804"/>
          </a:xfrm>
        </p:spPr>
        <p:txBody>
          <a:bodyPr>
            <a:normAutofit/>
          </a:bodyPr>
          <a:lstStyle/>
          <a:p>
            <a:endParaRPr lang="de-DE" altLang="de-DE" dirty="0"/>
          </a:p>
          <a:p>
            <a:r>
              <a:rPr lang="de-DE" altLang="de-DE" dirty="0"/>
              <a:t>Zuständigkeiten und </a:t>
            </a:r>
            <a:r>
              <a:rPr lang="de-DE" altLang="de-DE" dirty="0" smtClean="0"/>
              <a:t>Abläufe </a:t>
            </a:r>
            <a:r>
              <a:rPr lang="de-DE" altLang="de-DE" dirty="0"/>
              <a:t>regeln</a:t>
            </a:r>
          </a:p>
        </p:txBody>
      </p:sp>
    </p:spTree>
    <p:extLst>
      <p:ext uri="{BB962C8B-B14F-4D97-AF65-F5344CB8AC3E}">
        <p14:creationId xmlns:p14="http://schemas.microsoft.com/office/powerpoint/2010/main" val="8478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defRPr/>
            </a:pPr>
            <a:endParaRPr lang="de-DE" altLang="de-DE" sz="1200" dirty="0"/>
          </a:p>
          <a:p>
            <a:pPr marL="714375" lvl="1" indent="-357188" fontAlgn="t">
              <a:defRPr/>
            </a:pPr>
            <a:r>
              <a:rPr lang="de-DE" altLang="de-DE" sz="2400" b="1" dirty="0" smtClean="0"/>
              <a:t>Verantwortlichkeit </a:t>
            </a:r>
            <a:r>
              <a:rPr lang="de-DE" altLang="de-DE" sz="2400" b="1" dirty="0"/>
              <a:t>für die Sicherstellung des Datenschutzes</a:t>
            </a:r>
          </a:p>
          <a:p>
            <a:pPr marL="712788" fontAlgn="t">
              <a:defRPr/>
            </a:pPr>
            <a:r>
              <a:rPr lang="de-DE" altLang="de-DE" sz="2400" b="0" dirty="0" smtClean="0"/>
              <a:t>Vereinsleitung = Vorstand</a:t>
            </a:r>
            <a:endParaRPr lang="de-DE" altLang="de-DE" sz="2000" dirty="0" smtClean="0"/>
          </a:p>
          <a:p>
            <a:pPr marL="714375" lvl="2" indent="0" fontAlgn="t">
              <a:spcBef>
                <a:spcPts val="0"/>
              </a:spcBef>
              <a:buNone/>
              <a:defRPr/>
            </a:pPr>
            <a:endParaRPr lang="de-DE" altLang="de-DE" sz="2000" dirty="0" smtClean="0"/>
          </a:p>
          <a:p>
            <a:pPr marL="714375" lvl="2" indent="0" fontAlgn="t">
              <a:spcBef>
                <a:spcPts val="0"/>
              </a:spcBef>
              <a:buNone/>
              <a:defRPr/>
            </a:pPr>
            <a:r>
              <a:rPr lang="de-DE" altLang="de-DE" sz="2000" dirty="0" smtClean="0"/>
              <a:t>=&gt; Ohnehin organisatorische </a:t>
            </a:r>
            <a:r>
              <a:rPr lang="de-DE" altLang="de-DE" sz="2000" dirty="0"/>
              <a:t>Verantwortung aller </a:t>
            </a:r>
            <a:r>
              <a:rPr lang="de-DE" altLang="de-DE" sz="2000" dirty="0" smtClean="0"/>
              <a:t>Vorgesetzten (bei  </a:t>
            </a:r>
          </a:p>
          <a:p>
            <a:pPr marL="714375" lvl="2" indent="0" fontAlgn="t">
              <a:spcBef>
                <a:spcPts val="0"/>
              </a:spcBef>
              <a:buNone/>
              <a:defRPr/>
            </a:pPr>
            <a:r>
              <a:rPr lang="de-DE" altLang="de-DE" sz="2000" dirty="0"/>
              <a:t> </a:t>
            </a:r>
            <a:r>
              <a:rPr lang="de-DE" altLang="de-DE" sz="2000" dirty="0" smtClean="0"/>
              <a:t>     größeren Organisationen)</a:t>
            </a:r>
            <a:endParaRPr lang="de-DE" altLang="de-DE" sz="2000" dirty="0"/>
          </a:p>
          <a:p>
            <a:pPr marL="714375" lvl="2" indent="0" fontAlgn="t">
              <a:spcBef>
                <a:spcPts val="0"/>
              </a:spcBef>
              <a:buNone/>
              <a:defRPr/>
            </a:pPr>
            <a:endParaRPr lang="de-DE" altLang="de-DE" sz="2000" dirty="0"/>
          </a:p>
          <a:p>
            <a:pPr marL="714375" lvl="1" indent="-357188" fontAlgn="t">
              <a:spcBef>
                <a:spcPts val="0"/>
              </a:spcBef>
              <a:defRPr/>
            </a:pPr>
            <a:r>
              <a:rPr lang="de-DE" altLang="de-DE" sz="2400" b="1" dirty="0"/>
              <a:t>Alle </a:t>
            </a:r>
            <a:r>
              <a:rPr lang="de-DE" altLang="de-DE" sz="2400" b="1" dirty="0" smtClean="0"/>
              <a:t>Beschäftigten (auch Ehrenamtliche) </a:t>
            </a:r>
            <a:r>
              <a:rPr lang="de-DE" altLang="de-DE" sz="2400" b="1" dirty="0"/>
              <a:t>tragen gleichzeitig eine unmittelbare Verantwortung</a:t>
            </a:r>
          </a:p>
          <a:p>
            <a:pPr marL="357188" lvl="2" indent="0" fontAlgn="t">
              <a:spcBef>
                <a:spcPts val="0"/>
              </a:spcBef>
              <a:buNone/>
              <a:defRPr/>
            </a:pPr>
            <a:endParaRPr lang="de-DE" altLang="de-DE" sz="2000" dirty="0"/>
          </a:p>
          <a:p>
            <a:pPr marL="357187" lvl="1" indent="0" fontAlgn="t">
              <a:buNone/>
              <a:defRPr/>
            </a:pPr>
            <a:endParaRPr lang="de-DE" altLang="de-DE" sz="2400" b="1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5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1200" dirty="0"/>
          </a:p>
          <a:p>
            <a:pPr marL="357188" lvl="1" indent="-357188">
              <a:buNone/>
            </a:pPr>
            <a:r>
              <a:rPr lang="de-DE" b="1" dirty="0" smtClean="0"/>
              <a:t>    I. Ausgangspunkt ist ein </a:t>
            </a:r>
            <a:r>
              <a:rPr lang="de-DE" b="1" dirty="0"/>
              <a:t>völlig </a:t>
            </a:r>
            <a:r>
              <a:rPr lang="de-DE" b="1" dirty="0" smtClean="0"/>
              <a:t>neues   </a:t>
            </a:r>
          </a:p>
          <a:p>
            <a:pPr marL="357188" lvl="1" indent="-357188">
              <a:buNone/>
            </a:pPr>
            <a:r>
              <a:rPr lang="de-DE" b="1" dirty="0"/>
              <a:t> </a:t>
            </a:r>
            <a:r>
              <a:rPr lang="de-DE" b="1" dirty="0" smtClean="0"/>
              <a:t>       Verantwortlichkeitskonzept:</a:t>
            </a:r>
          </a:p>
          <a:p>
            <a:pPr marL="357188" lvl="1" indent="-357188">
              <a:buNone/>
            </a:pPr>
            <a:endParaRPr lang="de-DE" b="1" dirty="0"/>
          </a:p>
          <a:p>
            <a:pPr marL="714375" lvl="1" indent="-357188">
              <a:buFont typeface="+mj-lt"/>
              <a:buAutoNum type="arabicPeriod"/>
            </a:pPr>
            <a:r>
              <a:rPr lang="de-DE" sz="2400" b="0" dirty="0" smtClean="0"/>
              <a:t>der </a:t>
            </a:r>
            <a:r>
              <a:rPr lang="de-DE" sz="2400" b="1" dirty="0"/>
              <a:t>Verantwortliche</a:t>
            </a:r>
            <a:r>
              <a:rPr lang="de-DE" sz="2400" b="0" dirty="0"/>
              <a:t> </a:t>
            </a:r>
            <a:r>
              <a:rPr lang="de-DE" sz="2400" dirty="0" smtClean="0"/>
              <a:t>übernimmt die Verantwortung für die Verarbeitungstätigkeit (VT)</a:t>
            </a:r>
            <a:r>
              <a:rPr lang="de-DE" sz="2400" b="0" dirty="0" smtClean="0"/>
              <a:t>, </a:t>
            </a:r>
            <a:r>
              <a:rPr lang="de-DE" sz="2400" b="0" dirty="0"/>
              <a:t>indem er gem. Art. 30 DSGVO </a:t>
            </a:r>
            <a:r>
              <a:rPr lang="de-DE" sz="2400" b="0" dirty="0" smtClean="0"/>
              <a:t>die VT ins „Verzeichnis </a:t>
            </a:r>
            <a:r>
              <a:rPr lang="de-DE" sz="2400" b="0" dirty="0"/>
              <a:t>von </a:t>
            </a:r>
            <a:r>
              <a:rPr lang="de-DE" sz="2400" b="0" dirty="0" smtClean="0"/>
              <a:t>Verarbeitungstätigkeiten“ </a:t>
            </a:r>
            <a:r>
              <a:rPr lang="de-DE" sz="2400" b="0" dirty="0"/>
              <a:t>aufnimmt.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xmlns="" id="{ACC04856-2AA2-4DE5-9DA5-A9368B9B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>
                <a:latin typeface="Arial" charset="0"/>
                <a:ea typeface="Arial" charset="0"/>
                <a:cs typeface="Arial" charset="0"/>
              </a:rPr>
              <a:t>Die Datenschutzreform der EU</a:t>
            </a: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xmlns="" id="{92DADA9D-04A2-4E08-AC45-6F5FF447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Ab dem 25. Mai 2018 ist die Datenschutz-Grundverordnung (DSGVO) der Europäischen Union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anzuwenden, 2 Jahre Vorbereitungszeit</a:t>
            </a:r>
          </a:p>
          <a:p>
            <a:pPr>
              <a:defRPr/>
            </a:pP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dirty="0">
                <a:ea typeface="Arial" charset="0"/>
                <a:cs typeface="Arial" charset="0"/>
              </a:rPr>
              <a:t>Die DSGVO ist als europäische Verordnung unmittelbar anzuwendendes </a:t>
            </a:r>
            <a:r>
              <a:rPr lang="de-DE" altLang="de-DE" dirty="0" smtClean="0">
                <a:ea typeface="Arial" charset="0"/>
                <a:cs typeface="Arial" charset="0"/>
              </a:rPr>
              <a:t>Recht</a:t>
            </a:r>
          </a:p>
          <a:p>
            <a:pPr>
              <a:defRPr/>
            </a:pP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dirty="0">
                <a:ea typeface="Arial" charset="0"/>
                <a:cs typeface="Arial" charset="0"/>
              </a:rPr>
              <a:t>Das Datenschutzrecht </a:t>
            </a:r>
            <a:r>
              <a:rPr lang="de-DE" altLang="de-DE" dirty="0" smtClean="0">
                <a:ea typeface="Arial" charset="0"/>
                <a:cs typeface="Arial" charset="0"/>
              </a:rPr>
              <a:t>in Deutschland ist </a:t>
            </a:r>
            <a:r>
              <a:rPr lang="de-DE" altLang="de-DE" dirty="0">
                <a:ea typeface="Arial" charset="0"/>
                <a:cs typeface="Arial" charset="0"/>
              </a:rPr>
              <a:t>an die DSGVO </a:t>
            </a:r>
            <a:r>
              <a:rPr lang="de-DE" altLang="de-DE" dirty="0" smtClean="0">
                <a:ea typeface="Arial" charset="0"/>
                <a:cs typeface="Arial" charset="0"/>
              </a:rPr>
              <a:t>anzupassen =&gt; BDSG neu</a:t>
            </a: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7656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1200" dirty="0"/>
          </a:p>
          <a:p>
            <a:pPr marL="0" lvl="1" indent="0">
              <a:buNone/>
            </a:pPr>
            <a:r>
              <a:rPr lang="de-DE" sz="2400" dirty="0"/>
              <a:t>2</a:t>
            </a:r>
            <a:r>
              <a:rPr lang="de-DE" sz="2400" dirty="0" smtClean="0"/>
              <a:t>. Es sollte in größeren Organisationen </a:t>
            </a:r>
            <a:r>
              <a:rPr lang="de-DE" sz="2400" b="1" dirty="0" smtClean="0"/>
              <a:t>delegiert</a:t>
            </a:r>
            <a:r>
              <a:rPr lang="de-DE" sz="2400" dirty="0" smtClean="0"/>
              <a:t> </a:t>
            </a:r>
            <a:r>
              <a:rPr lang="de-DE" sz="2400" dirty="0"/>
              <a:t>werden</a:t>
            </a:r>
            <a:r>
              <a:rPr lang="de-DE" sz="2400" dirty="0" smtClean="0"/>
              <a:t>.</a:t>
            </a:r>
          </a:p>
          <a:p>
            <a:pPr marL="0" lvl="1" indent="0">
              <a:buNone/>
            </a:pPr>
            <a:endParaRPr lang="de-DE" sz="2400" dirty="0" smtClean="0"/>
          </a:p>
          <a:p>
            <a:pPr marL="1071563" lvl="1" indent="-357188"/>
            <a:r>
              <a:rPr lang="de-DE" sz="2400" b="1" dirty="0"/>
              <a:t>Maßstab</a:t>
            </a:r>
            <a:r>
              <a:rPr lang="de-DE" sz="2400" dirty="0"/>
              <a:t>: </a:t>
            </a:r>
          </a:p>
          <a:p>
            <a:pPr marL="1071563" lvl="1" indent="0">
              <a:buNone/>
            </a:pPr>
            <a:r>
              <a:rPr lang="de-DE" sz="2400" dirty="0"/>
              <a:t>Wer kann Mitarbeitende noch wirklich steuern</a:t>
            </a:r>
            <a:r>
              <a:rPr lang="de-DE" sz="2400" dirty="0" smtClean="0"/>
              <a:t>/ überwachen </a:t>
            </a:r>
            <a:r>
              <a:rPr lang="de-DE" sz="2400" dirty="0"/>
              <a:t>im Hinblick auf einen wirksamen organisatorischen Datenschutz</a:t>
            </a:r>
            <a:r>
              <a:rPr lang="de-DE" sz="2400" dirty="0" smtClean="0"/>
              <a:t>?</a:t>
            </a:r>
          </a:p>
          <a:p>
            <a:pPr marL="1071563" lvl="1" indent="0">
              <a:buNone/>
            </a:pPr>
            <a:endParaRPr lang="de-DE" sz="24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7" lvl="2" indent="0">
              <a:buNone/>
            </a:pPr>
            <a:endParaRPr lang="de-DE" dirty="0"/>
          </a:p>
          <a:p>
            <a:pPr marL="357187" lvl="2" indent="0">
              <a:buNone/>
            </a:pPr>
            <a:r>
              <a:rPr lang="de-DE" dirty="0" smtClean="0"/>
              <a:t>3.   Der </a:t>
            </a:r>
            <a:r>
              <a:rPr lang="de-DE" dirty="0"/>
              <a:t>DSB hat nach der DSGVO mehr die Rolle eines </a:t>
            </a:r>
            <a:endParaRPr lang="de-DE" dirty="0" smtClean="0"/>
          </a:p>
          <a:p>
            <a:pPr marL="357187" lvl="2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Beratenden und Überwachenden.</a:t>
            </a:r>
          </a:p>
          <a:p>
            <a:pPr marL="357187" lvl="2" indent="0">
              <a:buNone/>
            </a:pPr>
            <a:endParaRPr lang="de-DE" dirty="0" smtClean="0"/>
          </a:p>
          <a:p>
            <a:pPr marL="1071563" lvl="1" indent="-357188"/>
            <a:r>
              <a:rPr lang="de-DE" sz="2400" b="1" dirty="0" smtClean="0">
                <a:solidFill>
                  <a:prstClr val="black"/>
                </a:solidFill>
              </a:rPr>
              <a:t>Aufgabenbeschreibung</a:t>
            </a:r>
            <a:r>
              <a:rPr lang="de-DE" sz="2400" dirty="0" smtClean="0">
                <a:solidFill>
                  <a:prstClr val="black"/>
                </a:solidFill>
              </a:rPr>
              <a:t> </a:t>
            </a:r>
            <a:r>
              <a:rPr lang="de-DE" sz="2400" dirty="0">
                <a:solidFill>
                  <a:prstClr val="black"/>
                </a:solidFill>
              </a:rPr>
              <a:t>des Datenschutzbeauftragten </a:t>
            </a:r>
            <a:r>
              <a:rPr lang="de-DE" sz="2400" dirty="0" smtClean="0">
                <a:solidFill>
                  <a:prstClr val="black"/>
                </a:solidFill>
              </a:rPr>
              <a:t>auch in Datenschutzordnung.</a:t>
            </a:r>
            <a:endParaRPr lang="de-DE" sz="2000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a</a:t>
            </a:r>
            <a:r>
              <a:rPr lang="de-DE" altLang="de-DE" sz="2400" dirty="0" smtClean="0"/>
              <a:t>.  DSB bei </a:t>
            </a:r>
            <a:r>
              <a:rPr lang="de-DE" altLang="de-DE" sz="2400" dirty="0"/>
              <a:t>Erfüllung der Aufgaben </a:t>
            </a:r>
            <a:r>
              <a:rPr lang="de-DE" altLang="de-DE" sz="2400" b="1" dirty="0"/>
              <a:t>frei von Weisungen </a:t>
            </a:r>
            <a:r>
              <a:rPr lang="de-DE" altLang="de-DE" sz="2400" dirty="0"/>
              <a:t>und </a:t>
            </a:r>
            <a:endParaRPr lang="de-DE" altLang="de-DE" sz="2400" dirty="0" smtClean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berichten der Vereins-Leitung </a:t>
            </a:r>
            <a:r>
              <a:rPr lang="de-DE" altLang="de-DE" sz="2400" dirty="0"/>
              <a:t>unmittelbar</a:t>
            </a:r>
            <a:r>
              <a:rPr lang="de-DE" altLang="de-DE" sz="2400" dirty="0" smtClean="0"/>
              <a:t>.</a:t>
            </a:r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b</a:t>
            </a:r>
            <a:r>
              <a:rPr lang="de-DE" altLang="de-DE" sz="2400" dirty="0" smtClean="0"/>
              <a:t>. Ihm </a:t>
            </a:r>
            <a:r>
              <a:rPr lang="de-DE" altLang="de-DE" sz="2400" dirty="0"/>
              <a:t>obliegen </a:t>
            </a:r>
            <a:r>
              <a:rPr lang="de-DE" altLang="de-DE" sz="2400" b="1" dirty="0"/>
              <a:t>Pflichtaufgaben nach Art. 39 Abs. 1 </a:t>
            </a:r>
            <a:r>
              <a:rPr lang="de-DE" altLang="de-DE" sz="2400" b="1" dirty="0" smtClean="0"/>
              <a:t>DSGVO</a:t>
            </a:r>
            <a:r>
              <a:rPr lang="de-DE" altLang="de-DE" sz="2400" dirty="0" smtClean="0"/>
              <a:t>:</a:t>
            </a:r>
            <a:endParaRPr lang="de-DE" altLang="de-DE" sz="2400" dirty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Beratung, Unterrichtung, Überwachung, DSFA, Kontakt zur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Aufsichtsbehörde LDA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4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defRPr/>
            </a:pPr>
            <a:endParaRPr lang="de-DE" altLang="de-DE" sz="1200" dirty="0"/>
          </a:p>
          <a:p>
            <a:pPr marL="357188" indent="-357188" fontAlgn="t">
              <a:defRPr/>
            </a:pPr>
            <a:r>
              <a:rPr lang="de-DE" altLang="de-DE" sz="2800" dirty="0"/>
              <a:t> </a:t>
            </a:r>
            <a:r>
              <a:rPr lang="de-DE" altLang="de-DE" sz="2800" dirty="0" smtClean="0"/>
              <a:t>   </a:t>
            </a:r>
            <a:r>
              <a:rPr lang="de-DE" altLang="de-DE" sz="2400" b="0" dirty="0"/>
              <a:t>c</a:t>
            </a:r>
            <a:r>
              <a:rPr lang="de-DE" altLang="de-DE" sz="2400" b="0" dirty="0" smtClean="0"/>
              <a:t>.</a:t>
            </a:r>
            <a:r>
              <a:rPr lang="de-DE" altLang="de-DE" sz="2400" dirty="0" smtClean="0"/>
              <a:t> </a:t>
            </a:r>
            <a:r>
              <a:rPr lang="de-DE" altLang="de-DE" sz="2400" b="0" dirty="0" smtClean="0"/>
              <a:t> Interessenskonflikte zw. Funktion </a:t>
            </a:r>
            <a:r>
              <a:rPr lang="de-DE" altLang="de-DE" sz="2400" b="0" dirty="0"/>
              <a:t>DSB und </a:t>
            </a:r>
            <a:r>
              <a:rPr lang="de-DE" altLang="de-DE" sz="2400" b="0" dirty="0" smtClean="0"/>
              <a:t>    </a:t>
            </a:r>
          </a:p>
          <a:p>
            <a:pPr marL="357188" indent="-357188" fontAlgn="t">
              <a:defRPr/>
            </a:pPr>
            <a:r>
              <a:rPr lang="de-DE" altLang="de-DE" sz="2400" b="0" dirty="0"/>
              <a:t> </a:t>
            </a:r>
            <a:r>
              <a:rPr lang="de-DE" altLang="de-DE" sz="2400" b="0" dirty="0" smtClean="0"/>
              <a:t>         Verantwortlichen für Leitung, Personal oder IT sind zu </a:t>
            </a:r>
          </a:p>
          <a:p>
            <a:pPr marL="357188" indent="-357188" fontAlgn="t">
              <a:defRPr/>
            </a:pPr>
            <a:r>
              <a:rPr lang="de-DE" altLang="de-DE" sz="2400" b="0" dirty="0"/>
              <a:t> </a:t>
            </a:r>
            <a:r>
              <a:rPr lang="de-DE" altLang="de-DE" sz="2400" b="0" dirty="0" smtClean="0"/>
              <a:t>         vermeiden</a:t>
            </a:r>
          </a:p>
          <a:p>
            <a:pPr marL="357188" indent="-357188" fontAlgn="t">
              <a:defRPr/>
            </a:pPr>
            <a:r>
              <a:rPr lang="de-DE" altLang="de-DE" sz="2400" b="0" dirty="0"/>
              <a:t> </a:t>
            </a:r>
            <a:r>
              <a:rPr lang="de-DE" altLang="de-DE" sz="2400" b="0" dirty="0" smtClean="0"/>
              <a:t>         </a:t>
            </a:r>
            <a:endParaRPr lang="de-DE" altLang="de-DE" sz="2400" b="0" dirty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d</a:t>
            </a:r>
            <a:r>
              <a:rPr lang="de-DE" altLang="de-DE" sz="2400" dirty="0" smtClean="0"/>
              <a:t>.  Gewährleistung </a:t>
            </a:r>
            <a:r>
              <a:rPr lang="de-DE" altLang="de-DE" sz="2400" dirty="0"/>
              <a:t>der Zurverfügungstellung von </a:t>
            </a:r>
            <a:r>
              <a:rPr lang="de-DE" altLang="de-DE" sz="2400" dirty="0" smtClean="0"/>
              <a:t>  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 ausreichenden </a:t>
            </a:r>
            <a:r>
              <a:rPr lang="de-DE" altLang="de-DE" sz="2400" b="1" dirty="0" smtClean="0"/>
              <a:t>Ressourcen</a:t>
            </a:r>
            <a:r>
              <a:rPr lang="de-DE" altLang="de-DE" sz="2400" dirty="0" smtClean="0"/>
              <a:t> (Schulungen,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 Kommentare/Zeitschriften usw.)</a:t>
            </a:r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e</a:t>
            </a:r>
            <a:r>
              <a:rPr lang="de-DE" altLang="de-DE" sz="2400" dirty="0" smtClean="0"/>
              <a:t>.  Zugang </a:t>
            </a:r>
            <a:r>
              <a:rPr lang="de-DE" altLang="de-DE" sz="2400" dirty="0"/>
              <a:t>zu allen </a:t>
            </a:r>
            <a:r>
              <a:rPr lang="de-DE" altLang="de-DE" sz="2400" dirty="0" smtClean="0"/>
              <a:t>Daten und umfassende Kooperation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00087" lvl="1" indent="-342900" fontAlgn="t">
              <a:defRPr/>
            </a:pPr>
            <a:endParaRPr lang="de-DE" altLang="de-DE" sz="2400" dirty="0"/>
          </a:p>
          <a:p>
            <a:pPr marL="700087" lvl="1" indent="-342900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>
              <a:defRPr/>
            </a:pPr>
            <a:r>
              <a:rPr lang="de-DE" altLang="de-DE" sz="2800" dirty="0" smtClean="0"/>
              <a:t>II. Wer macht das: Führen </a:t>
            </a:r>
            <a:r>
              <a:rPr lang="de-DE" altLang="de-DE" sz="2800" dirty="0"/>
              <a:t>des Verzeichnisses aller </a:t>
            </a:r>
            <a:r>
              <a:rPr lang="de-DE" altLang="de-DE" sz="2800" dirty="0" smtClean="0"/>
              <a:t> </a:t>
            </a:r>
          </a:p>
          <a:p>
            <a:pPr fontAlgn="t">
              <a:defRPr/>
            </a:pPr>
            <a:r>
              <a:rPr lang="de-DE" altLang="de-DE" sz="2800" dirty="0"/>
              <a:t> </a:t>
            </a:r>
            <a:r>
              <a:rPr lang="de-DE" altLang="de-DE" sz="2800" dirty="0" smtClean="0"/>
              <a:t>     Verarbeitungstätigkeiten</a:t>
            </a:r>
            <a:endParaRPr lang="de-DE" altLang="de-DE" sz="2800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lvl="1" fontAlgn="t">
              <a:buFont typeface="Symbol"/>
              <a:buChar char="Þ"/>
              <a:defRPr/>
            </a:pPr>
            <a:r>
              <a:rPr lang="de-DE" altLang="de-DE" sz="2400" dirty="0" smtClean="0">
                <a:latin typeface="Arial" charset="0"/>
                <a:ea typeface="Arial" charset="0"/>
                <a:cs typeface="Arial" charset="0"/>
              </a:rPr>
              <a:t>Befüllung ist Aufgabe des Verantwortlichen</a:t>
            </a:r>
          </a:p>
          <a:p>
            <a:pPr marL="0" lvl="1" indent="0" fontAlgn="t">
              <a:buNone/>
              <a:defRPr/>
            </a:pPr>
            <a:endParaRPr lang="de-DE" altLang="de-DE" sz="2400" dirty="0" smtClean="0">
              <a:latin typeface="Arial" charset="0"/>
              <a:ea typeface="Arial" charset="0"/>
              <a:cs typeface="Arial" charset="0"/>
            </a:endParaRPr>
          </a:p>
          <a:p>
            <a:pPr lvl="1" fontAlgn="t">
              <a:buFont typeface="Symbol"/>
              <a:buChar char="Þ"/>
              <a:defRPr/>
            </a:pPr>
            <a:r>
              <a:rPr lang="de-DE" altLang="de-DE" sz="2400" dirty="0" smtClean="0">
                <a:latin typeface="Arial" charset="0"/>
                <a:ea typeface="Arial" charset="0"/>
                <a:cs typeface="Arial" charset="0"/>
              </a:rPr>
              <a:t>Organisatorische Führung kann auch IT machen oder DSB</a:t>
            </a:r>
          </a:p>
          <a:p>
            <a:pPr marL="0" lvl="1" indent="0" fontAlgn="t">
              <a:buNone/>
              <a:defRPr/>
            </a:pPr>
            <a:endParaRPr lang="de-DE" altLang="de-DE" sz="2400" dirty="0" smtClean="0">
              <a:latin typeface="Arial" charset="0"/>
              <a:ea typeface="Arial" charset="0"/>
              <a:cs typeface="Arial" charset="0"/>
            </a:endParaRPr>
          </a:p>
          <a:p>
            <a:pPr lvl="1" fontAlgn="t">
              <a:buFont typeface="Symbol"/>
              <a:buChar char="Þ"/>
              <a:defRPr/>
            </a:pPr>
            <a:r>
              <a:rPr lang="de-DE" altLang="de-DE" sz="2400" dirty="0">
                <a:latin typeface="Arial" charset="0"/>
                <a:ea typeface="Arial" charset="0"/>
                <a:cs typeface="Arial" charset="0"/>
              </a:rPr>
              <a:t>Maßnahmen zur Bewältigung der erwarteten Risiken zu beschreiben</a:t>
            </a:r>
          </a:p>
          <a:p>
            <a:pPr lvl="1" fontAlgn="t">
              <a:buFont typeface="Symbol"/>
              <a:buChar char="Þ"/>
              <a:defRPr/>
            </a:pPr>
            <a:endParaRPr lang="de-DE" altLang="de-DE" sz="2400" dirty="0">
              <a:latin typeface="Arial" charset="0"/>
              <a:ea typeface="Arial" charset="0"/>
              <a:cs typeface="Arial" charset="0"/>
            </a:endParaRPr>
          </a:p>
          <a:p>
            <a:pPr marL="700087" lvl="1" indent="-342900" fontAlgn="t">
              <a:defRPr/>
            </a:pPr>
            <a:endParaRPr lang="de-DE" altLang="de-DE" sz="2400" dirty="0"/>
          </a:p>
          <a:p>
            <a:pPr marL="700087" lvl="1" indent="-342900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91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1200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r>
              <a:rPr lang="de-DE" altLang="de-DE" sz="2400" b="1" dirty="0">
                <a:solidFill>
                  <a:prstClr val="black"/>
                </a:solidFill>
              </a:rPr>
              <a:t>Schulungsmaßnahmen</a:t>
            </a:r>
            <a:r>
              <a:rPr lang="de-DE" altLang="de-DE" sz="2400" dirty="0">
                <a:solidFill>
                  <a:prstClr val="black"/>
                </a:solidFill>
              </a:rPr>
              <a:t> </a:t>
            </a:r>
            <a:r>
              <a:rPr lang="de-DE" altLang="de-DE" sz="2400" dirty="0" smtClean="0">
                <a:solidFill>
                  <a:prstClr val="black"/>
                </a:solidFill>
              </a:rPr>
              <a:t>sollten </a:t>
            </a:r>
            <a:r>
              <a:rPr lang="de-DE" altLang="de-DE" sz="2400" dirty="0">
                <a:solidFill>
                  <a:prstClr val="black"/>
                </a:solidFill>
              </a:rPr>
              <a:t>Verantwortliche </a:t>
            </a:r>
            <a:r>
              <a:rPr lang="de-DE" altLang="de-DE" sz="2400" dirty="0" smtClean="0">
                <a:solidFill>
                  <a:prstClr val="black"/>
                </a:solidFill>
              </a:rPr>
              <a:t>(= Vorstand und ggf. weitere Führungskräfte) auf </a:t>
            </a:r>
            <a:r>
              <a:rPr lang="de-DE" altLang="de-DE" sz="2400" dirty="0">
                <a:solidFill>
                  <a:prstClr val="black"/>
                </a:solidFill>
              </a:rPr>
              <a:t>diese neuen Verantwortlichkeiten vorbereiten </a:t>
            </a:r>
            <a:r>
              <a:rPr lang="de-DE" altLang="de-DE" sz="2400" dirty="0" smtClean="0">
                <a:solidFill>
                  <a:prstClr val="black"/>
                </a:solidFill>
              </a:rPr>
              <a:t> </a:t>
            </a:r>
            <a:endParaRPr lang="de-DE" altLang="de-DE" sz="2400" dirty="0">
              <a:solidFill>
                <a:prstClr val="black"/>
              </a:solidFill>
            </a:endParaRPr>
          </a:p>
          <a:p>
            <a:pPr marL="714375" lvl="1" indent="-357188" fontAlgn="t">
              <a:defRPr/>
            </a:pPr>
            <a:endParaRPr lang="de-DE" altLang="de-DE" sz="2400" dirty="0">
              <a:solidFill>
                <a:prstClr val="black"/>
              </a:solidFill>
            </a:endParaRPr>
          </a:p>
          <a:p>
            <a:pPr marL="700087" lvl="1" indent="-342900" fontAlgn="t">
              <a:buFont typeface="Symbol"/>
              <a:buChar char="Þ"/>
              <a:defRPr/>
            </a:pPr>
            <a:r>
              <a:rPr lang="de-DE" altLang="de-DE" sz="2400" dirty="0" smtClean="0"/>
              <a:t>Ein Muster </a:t>
            </a:r>
            <a:r>
              <a:rPr lang="de-DE" altLang="de-DE" sz="2400" dirty="0"/>
              <a:t>d</a:t>
            </a:r>
            <a:r>
              <a:rPr lang="de-DE" altLang="de-DE" sz="2400" dirty="0" smtClean="0"/>
              <a:t>er </a:t>
            </a:r>
            <a:r>
              <a:rPr lang="de-DE" altLang="de-DE" sz="2400" dirty="0"/>
              <a:t>Beschreibung einer Verarbeitungstätigkeit </a:t>
            </a:r>
            <a:r>
              <a:rPr lang="de-DE" altLang="de-DE" sz="2400" dirty="0" smtClean="0"/>
              <a:t>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findet sich in der Liste mit Links</a:t>
            </a: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  <a:p>
            <a:pPr marL="357188" lvl="1" indent="0">
              <a:buNone/>
            </a:pPr>
            <a:endParaRPr lang="de-DE" altLang="de-DE" sz="2400" dirty="0"/>
          </a:p>
          <a:p>
            <a:pPr marL="1071563" lvl="1" indent="-357188" fontAlgn="t">
              <a:defRPr/>
            </a:pPr>
            <a:endParaRPr lang="de-DE" altLang="de-DE" sz="2400" dirty="0"/>
          </a:p>
          <a:p>
            <a:pPr marL="1071563" lvl="1" indent="-357188"/>
            <a:endParaRPr lang="de-DE" sz="2400" dirty="0"/>
          </a:p>
          <a:p>
            <a:pPr marL="711200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defRPr/>
            </a:pPr>
            <a:endParaRPr lang="de-DE" altLang="de-DE" sz="1200" dirty="0"/>
          </a:p>
          <a:p>
            <a:pPr fontAlgn="t">
              <a:defRPr/>
            </a:pPr>
            <a:r>
              <a:rPr lang="de-DE" altLang="de-DE" sz="2800" dirty="0" smtClean="0"/>
              <a:t>III. Risiko- / Datenschutzfolge-Abschätzung </a:t>
            </a:r>
            <a:r>
              <a:rPr lang="de-DE" altLang="de-DE" sz="2800" dirty="0"/>
              <a:t>(DSFA</a:t>
            </a:r>
            <a:r>
              <a:rPr lang="de-DE" altLang="de-DE" sz="2800" dirty="0" smtClean="0"/>
              <a:t>)</a:t>
            </a:r>
          </a:p>
          <a:p>
            <a:pPr fontAlgn="t">
              <a:defRPr/>
            </a:pPr>
            <a:endParaRPr lang="de-DE" altLang="de-DE" sz="2800" dirty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Wer führt diese verantwortlich durch?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Nach welcher Systematik? (z.B. ISIS 12)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Ggf. Betroffenen-Beteiligung</a:t>
            </a: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5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defRPr/>
            </a:pPr>
            <a:r>
              <a:rPr lang="de-DE" altLang="de-DE" sz="2800" dirty="0" smtClean="0"/>
              <a:t>IV.  Technische </a:t>
            </a:r>
            <a:r>
              <a:rPr lang="de-DE" altLang="de-DE" sz="2800" dirty="0"/>
              <a:t>und organisatorische Maßnahmen </a:t>
            </a:r>
            <a:r>
              <a:rPr lang="de-DE" altLang="de-DE" sz="2800" dirty="0" smtClean="0"/>
              <a:t> </a:t>
            </a:r>
          </a:p>
          <a:p>
            <a:pPr fontAlgn="t">
              <a:defRPr/>
            </a:pPr>
            <a:r>
              <a:rPr lang="de-DE" altLang="de-DE" sz="2800" dirty="0"/>
              <a:t> </a:t>
            </a:r>
            <a:r>
              <a:rPr lang="de-DE" altLang="de-DE" sz="2800" dirty="0" smtClean="0"/>
              <a:t>      (</a:t>
            </a:r>
            <a:r>
              <a:rPr lang="de-DE" altLang="de-DE" sz="2800" dirty="0"/>
              <a:t>TOM</a:t>
            </a:r>
            <a:r>
              <a:rPr lang="de-DE" altLang="de-DE" sz="2800" dirty="0" smtClean="0"/>
              <a:t>)</a:t>
            </a:r>
            <a:endParaRPr lang="de-DE" altLang="de-DE" sz="2800" dirty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Müssen aufgrund der Risikoanalyse gefunden werden</a:t>
            </a:r>
          </a:p>
          <a:p>
            <a:pPr marL="714375" lvl="1" indent="-357188" fontAlgn="t">
              <a:defRPr/>
            </a:pPr>
            <a:r>
              <a:rPr lang="de-DE" altLang="de-DE" sz="2400" dirty="0" smtClean="0"/>
              <a:t>Datensicherheit </a:t>
            </a:r>
            <a:r>
              <a:rPr lang="de-DE" altLang="de-DE" sz="2400" dirty="0"/>
              <a:t>– IT Sicherheit</a:t>
            </a:r>
          </a:p>
          <a:p>
            <a:pPr marL="714375" lvl="1" indent="0" fontAlgn="t">
              <a:buNone/>
              <a:defRPr/>
            </a:pPr>
            <a:r>
              <a:rPr lang="de-DE" altLang="de-DE" sz="2400" dirty="0"/>
              <a:t>Neben der </a:t>
            </a:r>
            <a:r>
              <a:rPr lang="de-DE" altLang="de-DE" sz="2400" dirty="0" smtClean="0"/>
              <a:t>Datenschutzordnung </a:t>
            </a:r>
            <a:r>
              <a:rPr lang="de-DE" altLang="de-DE" sz="2400" dirty="0"/>
              <a:t>sind </a:t>
            </a:r>
            <a:r>
              <a:rPr lang="de-DE" altLang="de-DE" sz="2400" dirty="0" smtClean="0"/>
              <a:t>ggf. weitere  Regelungen (z.B. </a:t>
            </a:r>
            <a:r>
              <a:rPr lang="de-DE" altLang="de-DE" sz="2400" dirty="0" err="1" smtClean="0"/>
              <a:t>social</a:t>
            </a:r>
            <a:r>
              <a:rPr lang="de-DE" altLang="de-DE" sz="2400" dirty="0" smtClean="0"/>
              <a:t> </a:t>
            </a:r>
            <a:r>
              <a:rPr lang="de-DE" altLang="de-DE" sz="2400" dirty="0" err="1" smtClean="0"/>
              <a:t>media</a:t>
            </a:r>
            <a:r>
              <a:rPr lang="de-DE" altLang="de-DE" sz="2400" dirty="0" smtClean="0"/>
              <a:t>) zum </a:t>
            </a:r>
            <a:r>
              <a:rPr lang="de-DE" altLang="de-DE" sz="2400" dirty="0"/>
              <a:t>Thema ebenfalls zu </a:t>
            </a:r>
            <a:r>
              <a:rPr lang="de-DE" altLang="de-DE" sz="2400" dirty="0" smtClean="0"/>
              <a:t>beachten.</a:t>
            </a:r>
          </a:p>
          <a:p>
            <a:pPr marL="714375" lvl="1" indent="0" fontAlgn="t">
              <a:buNone/>
              <a:defRPr/>
            </a:pPr>
            <a:r>
              <a:rPr lang="de-DE" altLang="de-DE" sz="2400" dirty="0" smtClean="0"/>
              <a:t>=&gt; Die Organisationseinheiten </a:t>
            </a:r>
            <a:r>
              <a:rPr lang="de-DE" altLang="de-DE" sz="2400" dirty="0"/>
              <a:t>haben alle angemessenen TOM zu treffen um die Einhaltung der datenschutzrechtlichen Bestimmungen zu gewährleisten.</a:t>
            </a:r>
          </a:p>
          <a:p>
            <a:pPr marL="714375" lvl="1" indent="0" fontAlgn="t">
              <a:buNone/>
              <a:defRPr/>
            </a:pPr>
            <a:endParaRPr lang="de-DE" altLang="de-DE" sz="2400" dirty="0"/>
          </a:p>
          <a:p>
            <a:pPr marL="714375" lvl="1" indent="0" fontAlgn="t">
              <a:buNone/>
              <a:defRPr/>
            </a:pPr>
            <a:endParaRPr lang="de-DE" altLang="de-DE" sz="2400" dirty="0"/>
          </a:p>
          <a:p>
            <a:pPr marL="714375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50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00087" lvl="1" indent="-342900" fontAlgn="t">
              <a:buFont typeface="Symbol"/>
              <a:buChar char="Þ"/>
              <a:defRPr/>
            </a:pPr>
            <a:r>
              <a:rPr lang="de-DE" altLang="de-DE" sz="2400" dirty="0" smtClean="0"/>
              <a:t>Bei </a:t>
            </a:r>
            <a:r>
              <a:rPr lang="de-DE" altLang="de-DE" sz="2400" dirty="0"/>
              <a:t>automatisierter Datenverarbeitung sind bestmögliche </a:t>
            </a:r>
            <a:r>
              <a:rPr lang="de-DE" altLang="de-DE" sz="2400" dirty="0" smtClean="0"/>
              <a:t>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(„Stand der Technik“) Maßnahmen </a:t>
            </a:r>
            <a:r>
              <a:rPr lang="de-DE" altLang="de-DE" sz="2400" dirty="0"/>
              <a:t>zu treffen, um die </a:t>
            </a:r>
            <a:r>
              <a:rPr lang="de-DE" altLang="de-DE" sz="2400" dirty="0" err="1" smtClean="0"/>
              <a:t>pb</a:t>
            </a:r>
            <a:r>
              <a:rPr lang="de-DE" altLang="de-DE" sz="2400" dirty="0" smtClean="0"/>
              <a:t>. </a:t>
            </a:r>
            <a:r>
              <a:rPr lang="de-DE" altLang="de-DE" sz="2400" dirty="0"/>
              <a:t>Daten </a:t>
            </a:r>
            <a:endParaRPr lang="de-DE" altLang="de-DE" sz="2400" dirty="0" smtClean="0"/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vor </a:t>
            </a:r>
            <a:r>
              <a:rPr lang="de-DE" altLang="de-DE" sz="2400" dirty="0"/>
              <a:t>unbefugten Zugriff zu </a:t>
            </a:r>
            <a:r>
              <a:rPr lang="de-DE" altLang="de-DE" sz="2400" dirty="0" smtClean="0"/>
              <a:t>schützen, z.B. durch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357187" lvl="1" indent="0" fontAlgn="t">
              <a:buNone/>
              <a:defRPr/>
            </a:pPr>
            <a:r>
              <a:rPr lang="de-DE" altLang="de-DE" sz="2400" dirty="0" smtClean="0"/>
              <a:t>-      Datenminimierung und Pseudonymisierung</a:t>
            </a:r>
          </a:p>
          <a:p>
            <a:pPr marL="700087" lvl="1" indent="-342900" fontAlgn="t">
              <a:buFontTx/>
              <a:buChar char="-"/>
              <a:defRPr/>
            </a:pPr>
            <a:r>
              <a:rPr lang="de-DE" altLang="de-DE" sz="2400" dirty="0" smtClean="0"/>
              <a:t>  Protokollierungen </a:t>
            </a:r>
            <a:r>
              <a:rPr lang="de-DE" altLang="de-DE" sz="2400" dirty="0"/>
              <a:t>aller </a:t>
            </a:r>
            <a:r>
              <a:rPr lang="de-DE" altLang="de-DE" sz="2400" dirty="0" smtClean="0"/>
              <a:t>Zugriffe</a:t>
            </a:r>
          </a:p>
          <a:p>
            <a:pPr marL="700087" lvl="1" indent="-342900" fontAlgn="t">
              <a:buFontTx/>
              <a:buChar char="-"/>
              <a:defRPr/>
            </a:pPr>
            <a:r>
              <a:rPr lang="de-DE" altLang="de-DE" sz="2400" dirty="0" smtClean="0"/>
              <a:t>  Rollenkonzept </a:t>
            </a:r>
            <a:r>
              <a:rPr lang="de-DE" altLang="de-DE" sz="2400" dirty="0"/>
              <a:t>(wer darf </a:t>
            </a:r>
            <a:r>
              <a:rPr lang="de-DE" altLang="de-DE" sz="2400" dirty="0" smtClean="0"/>
              <a:t>speichern/ändern</a:t>
            </a:r>
            <a:r>
              <a:rPr lang="de-DE" altLang="de-DE" sz="2400" dirty="0"/>
              <a:t>, nur </a:t>
            </a:r>
            <a:r>
              <a:rPr lang="de-DE" altLang="de-DE" sz="2400" dirty="0" smtClean="0"/>
              <a:t>lesen etc.)    </a:t>
            </a:r>
          </a:p>
          <a:p>
            <a:pPr marL="700087" lvl="1" indent="-342900" fontAlgn="t">
              <a:buFontTx/>
              <a:buChar char="-"/>
              <a:defRPr/>
            </a:pPr>
            <a:r>
              <a:rPr lang="de-DE" altLang="de-DE" sz="2400" dirty="0" smtClean="0"/>
              <a:t>  automatische </a:t>
            </a:r>
            <a:r>
              <a:rPr lang="de-DE" altLang="de-DE" sz="2400" dirty="0"/>
              <a:t>Erinnerungen an </a:t>
            </a:r>
            <a:r>
              <a:rPr lang="de-DE" altLang="de-DE" sz="2400" dirty="0" smtClean="0"/>
              <a:t>Prüfungen/Löschungen</a:t>
            </a:r>
          </a:p>
          <a:p>
            <a:pPr marL="700087" lvl="1" indent="-342900" fontAlgn="t">
              <a:buFontTx/>
              <a:buChar char="-"/>
              <a:defRPr/>
            </a:pPr>
            <a:r>
              <a:rPr lang="de-DE" altLang="de-DE" sz="2400" dirty="0" smtClean="0"/>
              <a:t>  Verschlüsselungen </a:t>
            </a:r>
            <a:r>
              <a:rPr lang="de-DE" altLang="de-DE" sz="2400" dirty="0"/>
              <a:t>von Wegen und Speicherorten </a:t>
            </a:r>
            <a:r>
              <a:rPr lang="de-DE" altLang="de-DE" sz="2400" dirty="0" smtClean="0"/>
              <a:t>usw.</a:t>
            </a:r>
          </a:p>
          <a:p>
            <a:pPr marL="700087" lvl="1" indent="-342900" fontAlgn="t">
              <a:buFontTx/>
              <a:buChar char="-"/>
              <a:defRPr/>
            </a:pPr>
            <a:r>
              <a:rPr lang="de-DE" altLang="de-DE" sz="2400" dirty="0" smtClean="0"/>
              <a:t>  Belehrungen/Verpflichtungen/Vorschriften/Zertifizierung</a:t>
            </a:r>
            <a:endParaRPr lang="de-DE" altLang="de-DE" sz="2400" dirty="0"/>
          </a:p>
          <a:p>
            <a:pPr marL="700087" lvl="1" indent="-342900" fontAlgn="t">
              <a:buFontTx/>
              <a:buChar char="-"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117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01.02.2018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29</a:t>
            </a:fld>
            <a:endParaRPr lang="de-DE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tbl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87" y="2182400"/>
            <a:ext cx="7504826" cy="3645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0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defRPr/>
            </a:pPr>
            <a:r>
              <a:rPr lang="de-DE" altLang="de-DE" sz="2800" dirty="0" smtClean="0"/>
              <a:t>Zweck </a:t>
            </a:r>
            <a:r>
              <a:rPr lang="de-DE" altLang="de-DE" sz="2800" dirty="0"/>
              <a:t>und </a:t>
            </a:r>
            <a:r>
              <a:rPr lang="de-DE" altLang="de-DE" sz="2800" dirty="0" smtClean="0"/>
              <a:t>Grundsatz</a:t>
            </a:r>
          </a:p>
          <a:p>
            <a:pPr fontAlgn="t">
              <a:defRPr/>
            </a:pPr>
            <a:endParaRPr lang="de-DE" altLang="de-DE" sz="2800" dirty="0"/>
          </a:p>
          <a:p>
            <a:pPr marL="700087" lvl="1" indent="-342900" fontAlgn="t">
              <a:defRPr/>
            </a:pPr>
            <a:r>
              <a:rPr lang="de-DE" altLang="de-DE" sz="2400" dirty="0" smtClean="0"/>
              <a:t> Informationelle </a:t>
            </a:r>
            <a:r>
              <a:rPr lang="de-DE" altLang="de-DE" sz="2400" dirty="0"/>
              <a:t>Selbstbestimmung bezüglich der Preisgabe </a:t>
            </a:r>
            <a:r>
              <a:rPr lang="de-DE" altLang="de-DE" sz="2400" dirty="0" smtClean="0"/>
              <a:t>  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</a:t>
            </a:r>
            <a:r>
              <a:rPr lang="de-DE" altLang="de-DE" sz="2400" dirty="0" smtClean="0"/>
              <a:t>     und </a:t>
            </a:r>
            <a:r>
              <a:rPr lang="de-DE" altLang="de-DE" sz="2400" dirty="0"/>
              <a:t>Verwendung der personenbezogenen Daten</a:t>
            </a:r>
            <a:r>
              <a:rPr lang="de-DE" altLang="de-DE" sz="2400" dirty="0" smtClean="0"/>
              <a:t>.</a:t>
            </a:r>
            <a:endParaRPr lang="de-DE" altLang="de-DE" sz="2400" dirty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 Früher GG und „Volkszählungsurteil“ des BVerfG </a:t>
            </a:r>
          </a:p>
          <a:p>
            <a:pPr marL="714375" lvl="1" indent="-357188" fontAlgn="t">
              <a:defRPr/>
            </a:pPr>
            <a:r>
              <a:rPr lang="de-DE" altLang="de-DE" sz="2400" dirty="0" smtClean="0"/>
              <a:t> heute DSGVO und EU-Bürgerrechte</a:t>
            </a: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873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7188" indent="-357188" fontAlgn="t">
              <a:defRPr/>
            </a:pPr>
            <a:endParaRPr lang="de-DE" altLang="de-DE" sz="1200" dirty="0"/>
          </a:p>
          <a:p>
            <a:pPr marL="571500" indent="-571500" fontAlgn="t">
              <a:buAutoNum type="romanUcPeriod" startAt="5"/>
              <a:defRPr/>
            </a:pPr>
            <a:r>
              <a:rPr lang="de-DE" altLang="de-DE" sz="3000" dirty="0" smtClean="0"/>
              <a:t>Auftragsverarbeitungsverhältnisse</a:t>
            </a:r>
          </a:p>
          <a:p>
            <a:pPr fontAlgn="t">
              <a:defRPr/>
            </a:pPr>
            <a:r>
              <a:rPr lang="de-DE" altLang="de-DE" sz="2800" b="0" dirty="0" smtClean="0"/>
              <a:t>=&gt; Für </a:t>
            </a:r>
            <a:r>
              <a:rPr lang="de-DE" altLang="de-DE" sz="2600" b="0" dirty="0" smtClean="0"/>
              <a:t>Neuverträge</a:t>
            </a:r>
            <a:r>
              <a:rPr lang="de-DE" altLang="de-DE" sz="2800" b="0" dirty="0" smtClean="0"/>
              <a:t> und Altverträge (Überprüfung)</a:t>
            </a:r>
            <a:endParaRPr lang="de-DE" altLang="de-DE" sz="2800" b="0" dirty="0"/>
          </a:p>
          <a:p>
            <a:pPr marL="714375" lvl="1" indent="-357188" fontAlgn="t">
              <a:defRPr/>
            </a:pPr>
            <a:r>
              <a:rPr lang="de-DE" altLang="de-DE" sz="2400" dirty="0"/>
              <a:t>Bei </a:t>
            </a:r>
            <a:r>
              <a:rPr lang="de-DE" altLang="de-DE" sz="2400" dirty="0" smtClean="0"/>
              <a:t>Erledigung </a:t>
            </a:r>
            <a:r>
              <a:rPr lang="de-DE" altLang="de-DE" sz="2400" dirty="0"/>
              <a:t>von Datenverarbeitung durch Dritte bleibt die datenschutzrechtliche Verantwortung </a:t>
            </a:r>
            <a:r>
              <a:rPr lang="de-DE" altLang="de-DE" sz="2400" dirty="0" smtClean="0"/>
              <a:t>beim Verein</a:t>
            </a:r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r>
              <a:rPr lang="de-DE" altLang="de-DE" sz="2400" dirty="0"/>
              <a:t>Vergabe der Verarbeitung nur an geeignete </a:t>
            </a:r>
            <a:r>
              <a:rPr lang="de-DE" altLang="de-DE" sz="2400" dirty="0" smtClean="0"/>
              <a:t>Auftragnehmer</a:t>
            </a:r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r>
              <a:rPr lang="de-DE" altLang="de-DE" sz="2400" dirty="0"/>
              <a:t>Abschluss eines </a:t>
            </a:r>
            <a:r>
              <a:rPr lang="de-DE" altLang="de-DE" sz="2400" dirty="0" smtClean="0"/>
              <a:t>schriftlichen Vertrages erforderlich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Weisungen und Kontrollen müssen kostenneutral möglich sein</a:t>
            </a:r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  <a:p>
            <a:pPr marL="714375" lvl="1" indent="-357188" fontAlgn="t">
              <a:defRPr/>
            </a:pPr>
            <a:endParaRPr lang="de-DE" alt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4375" lvl="2" indent="0" fontAlgn="t">
              <a:buNone/>
              <a:defRPr/>
            </a:pPr>
            <a:r>
              <a:rPr lang="de-DE" altLang="de-DE" b="1" dirty="0">
                <a:solidFill>
                  <a:prstClr val="black"/>
                </a:solidFill>
              </a:rPr>
              <a:t>Auftragsverarbeitung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714375" lvl="1" indent="-357188" fontAlgn="t">
              <a:defRPr/>
            </a:pPr>
            <a:r>
              <a:rPr lang="de-DE" altLang="de-DE" sz="2400" dirty="0" smtClean="0"/>
              <a:t>Verpflichtung </a:t>
            </a:r>
            <a:r>
              <a:rPr lang="de-DE" altLang="de-DE" sz="2400" dirty="0"/>
              <a:t>auf Datengeheimnis</a:t>
            </a:r>
          </a:p>
          <a:p>
            <a:pPr marL="714375" lvl="1" indent="-357188" fontAlgn="t">
              <a:defRPr/>
            </a:pPr>
            <a:r>
              <a:rPr lang="de-DE" altLang="de-DE" sz="2400" dirty="0"/>
              <a:t>Gewährleistung der Sicherheit der Verarbeitung (TOM)</a:t>
            </a:r>
          </a:p>
          <a:p>
            <a:pPr marL="714375" lvl="1" indent="-357188" fontAlgn="t">
              <a:defRPr/>
            </a:pPr>
            <a:r>
              <a:rPr lang="de-DE" altLang="de-DE" sz="2400" dirty="0"/>
              <a:t>Falls Unterauftragnehmer:</a:t>
            </a:r>
          </a:p>
          <a:p>
            <a:pPr marL="357187" lvl="1" indent="0" fontAlgn="t">
              <a:buNone/>
              <a:defRPr/>
            </a:pPr>
            <a:r>
              <a:rPr lang="de-DE" altLang="de-DE" sz="2400" dirty="0"/>
              <a:t>      Auswahl genauso streng und nur mit </a:t>
            </a:r>
            <a:r>
              <a:rPr lang="de-DE" altLang="de-DE" sz="2400" dirty="0" smtClean="0"/>
              <a:t>Zustimmung</a:t>
            </a:r>
          </a:p>
          <a:p>
            <a:pPr marL="357187" lvl="1" indent="0" fontAlgn="t">
              <a:buNone/>
              <a:defRPr/>
            </a:pPr>
            <a:endParaRPr lang="de-DE" altLang="de-DE" sz="2400" dirty="0" smtClean="0"/>
          </a:p>
          <a:p>
            <a:pPr marL="357187" lvl="1" indent="0" fontAlgn="t">
              <a:buNone/>
              <a:defRPr/>
            </a:pPr>
            <a:endParaRPr lang="de-DE" altLang="de-DE" sz="2400" dirty="0"/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01.02.2018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2761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14375" lvl="2" indent="0" fontAlgn="t">
              <a:buNone/>
              <a:defRPr/>
            </a:pPr>
            <a:r>
              <a:rPr lang="de-DE" altLang="de-DE" b="1" dirty="0" smtClean="0">
                <a:solidFill>
                  <a:prstClr val="black"/>
                </a:solidFill>
              </a:rPr>
              <a:t>Auftragsverarbeitung</a:t>
            </a:r>
          </a:p>
          <a:p>
            <a:pPr marL="357187" lvl="1" indent="0" fontAlgn="t">
              <a:buNone/>
              <a:defRPr/>
            </a:pPr>
            <a:r>
              <a:rPr lang="de-DE" altLang="de-DE" sz="2200" dirty="0">
                <a:solidFill>
                  <a:prstClr val="black"/>
                </a:solidFill>
              </a:rPr>
              <a:t>=&gt; Unterstützungspflichten des AN bezüglich</a:t>
            </a:r>
          </a:p>
          <a:p>
            <a:pPr marL="357187" lvl="1" indent="0" fontAlgn="t">
              <a:buNone/>
              <a:defRPr/>
            </a:pPr>
            <a:r>
              <a:rPr lang="de-DE" altLang="de-DE" sz="2200" dirty="0">
                <a:solidFill>
                  <a:prstClr val="black"/>
                </a:solidFill>
              </a:rPr>
              <a:t>-  </a:t>
            </a:r>
            <a:r>
              <a:rPr lang="de-DE" altLang="de-DE" sz="2200" dirty="0" smtClean="0">
                <a:solidFill>
                  <a:prstClr val="black"/>
                </a:solidFill>
              </a:rPr>
              <a:t> Sicherheit </a:t>
            </a:r>
            <a:r>
              <a:rPr lang="de-DE" altLang="de-DE" sz="2200" dirty="0">
                <a:solidFill>
                  <a:prstClr val="black"/>
                </a:solidFill>
              </a:rPr>
              <a:t>der Verarbeitung (TOM)</a:t>
            </a:r>
          </a:p>
          <a:p>
            <a:pPr marL="357187" lvl="1" indent="0" fontAlgn="t">
              <a:buNone/>
              <a:defRPr/>
            </a:pPr>
            <a:r>
              <a:rPr lang="de-DE" altLang="de-DE" sz="2200" dirty="0">
                <a:solidFill>
                  <a:prstClr val="black"/>
                </a:solidFill>
              </a:rPr>
              <a:t>-  </a:t>
            </a:r>
            <a:r>
              <a:rPr lang="de-DE" altLang="de-DE" sz="2200" dirty="0" smtClean="0">
                <a:solidFill>
                  <a:prstClr val="black"/>
                </a:solidFill>
              </a:rPr>
              <a:t> Meldung </a:t>
            </a:r>
            <a:r>
              <a:rPr lang="de-DE" altLang="de-DE" sz="2200" dirty="0">
                <a:solidFill>
                  <a:prstClr val="black"/>
                </a:solidFill>
              </a:rPr>
              <a:t>von Datenschutzverletzungen</a:t>
            </a:r>
          </a:p>
          <a:p>
            <a:pPr marL="357187" lvl="1" indent="0" fontAlgn="t">
              <a:buNone/>
              <a:defRPr/>
            </a:pPr>
            <a:r>
              <a:rPr lang="de-DE" altLang="de-DE" sz="2200" dirty="0">
                <a:solidFill>
                  <a:prstClr val="black"/>
                </a:solidFill>
              </a:rPr>
              <a:t>-  </a:t>
            </a:r>
            <a:r>
              <a:rPr lang="de-DE" altLang="de-DE" sz="2200" dirty="0" smtClean="0">
                <a:solidFill>
                  <a:prstClr val="black"/>
                </a:solidFill>
              </a:rPr>
              <a:t> Datenschutz-Folgeabschätzungen</a:t>
            </a:r>
            <a:endParaRPr lang="de-DE" altLang="de-DE" sz="2200" dirty="0">
              <a:solidFill>
                <a:prstClr val="black"/>
              </a:solidFill>
            </a:endParaRPr>
          </a:p>
          <a:p>
            <a:pPr marL="357187" lvl="1" indent="0" fontAlgn="t">
              <a:buNone/>
              <a:defRPr/>
            </a:pPr>
            <a:r>
              <a:rPr lang="de-DE" altLang="de-DE" sz="2200" dirty="0">
                <a:solidFill>
                  <a:prstClr val="black"/>
                </a:solidFill>
              </a:rPr>
              <a:t>-  </a:t>
            </a:r>
            <a:r>
              <a:rPr lang="de-DE" altLang="de-DE" sz="2200" dirty="0" smtClean="0">
                <a:solidFill>
                  <a:prstClr val="black"/>
                </a:solidFill>
              </a:rPr>
              <a:t> Beantwortung </a:t>
            </a:r>
            <a:r>
              <a:rPr lang="de-DE" altLang="de-DE" sz="2200" dirty="0">
                <a:solidFill>
                  <a:prstClr val="black"/>
                </a:solidFill>
              </a:rPr>
              <a:t>von Anträgen von </a:t>
            </a:r>
            <a:r>
              <a:rPr lang="de-DE" altLang="de-DE" sz="2200" dirty="0" smtClean="0">
                <a:solidFill>
                  <a:prstClr val="black"/>
                </a:solidFill>
              </a:rPr>
              <a:t>Betroffenen</a:t>
            </a:r>
            <a:endParaRPr lang="de-DE" altLang="de-DE" dirty="0">
              <a:solidFill>
                <a:prstClr val="black"/>
              </a:solidFill>
            </a:endParaRPr>
          </a:p>
          <a:p>
            <a:pPr marL="889000" lvl="2" fontAlgn="t">
              <a:defRPr/>
            </a:pPr>
            <a:r>
              <a:rPr lang="de-DE" altLang="de-DE" dirty="0" smtClean="0">
                <a:solidFill>
                  <a:prstClr val="black"/>
                </a:solidFill>
              </a:rPr>
              <a:t> Löschpflichten </a:t>
            </a:r>
            <a:r>
              <a:rPr lang="de-DE" altLang="de-DE" dirty="0">
                <a:solidFill>
                  <a:prstClr val="black"/>
                </a:solidFill>
              </a:rPr>
              <a:t>nach </a:t>
            </a:r>
            <a:r>
              <a:rPr lang="de-DE" altLang="de-DE" dirty="0" smtClean="0">
                <a:solidFill>
                  <a:prstClr val="black"/>
                </a:solidFill>
              </a:rPr>
              <a:t>Vertragsbeendigung</a:t>
            </a:r>
            <a:endParaRPr lang="de-DE" altLang="de-DE" dirty="0">
              <a:solidFill>
                <a:prstClr val="black"/>
              </a:solidFill>
            </a:endParaRPr>
          </a:p>
          <a:p>
            <a:pPr marL="889000" lvl="2" fontAlgn="t">
              <a:defRPr/>
            </a:pPr>
            <a:r>
              <a:rPr lang="de-DE" altLang="de-DE" dirty="0" smtClean="0">
                <a:solidFill>
                  <a:prstClr val="black"/>
                </a:solidFill>
              </a:rPr>
              <a:t> Pflicht </a:t>
            </a:r>
            <a:r>
              <a:rPr lang="de-DE" altLang="de-DE" dirty="0">
                <a:solidFill>
                  <a:prstClr val="black"/>
                </a:solidFill>
              </a:rPr>
              <a:t>zur Bereitstellung von Informationen und </a:t>
            </a:r>
            <a:r>
              <a:rPr lang="de-DE" altLang="de-DE" dirty="0" smtClean="0">
                <a:solidFill>
                  <a:prstClr val="black"/>
                </a:solidFill>
              </a:rPr>
              <a:t> </a:t>
            </a:r>
          </a:p>
          <a:p>
            <a:pPr marL="714375" lvl="2" indent="0" fontAlgn="t">
              <a:buNone/>
              <a:defRPr/>
            </a:pPr>
            <a:r>
              <a:rPr lang="de-DE" altLang="de-DE" dirty="0">
                <a:solidFill>
                  <a:prstClr val="black"/>
                </a:solidFill>
              </a:rPr>
              <a:t> </a:t>
            </a:r>
            <a:r>
              <a:rPr lang="de-DE" altLang="de-DE" dirty="0" smtClean="0">
                <a:solidFill>
                  <a:prstClr val="black"/>
                </a:solidFill>
              </a:rPr>
              <a:t>   Ermöglichung </a:t>
            </a:r>
            <a:r>
              <a:rPr lang="de-DE" altLang="de-DE" dirty="0">
                <a:solidFill>
                  <a:prstClr val="black"/>
                </a:solidFill>
              </a:rPr>
              <a:t>von Überprüfungen durch </a:t>
            </a:r>
            <a:endParaRPr lang="de-DE" altLang="de-DE" dirty="0" smtClean="0">
              <a:solidFill>
                <a:prstClr val="black"/>
              </a:solidFill>
            </a:endParaRPr>
          </a:p>
          <a:p>
            <a:pPr marL="714375" lvl="2" indent="0" fontAlgn="t">
              <a:buNone/>
              <a:defRPr/>
            </a:pPr>
            <a:r>
              <a:rPr lang="de-DE" altLang="de-DE" dirty="0">
                <a:solidFill>
                  <a:prstClr val="black"/>
                </a:solidFill>
              </a:rPr>
              <a:t> </a:t>
            </a:r>
            <a:r>
              <a:rPr lang="de-DE" altLang="de-DE" dirty="0" smtClean="0">
                <a:solidFill>
                  <a:prstClr val="black"/>
                </a:solidFill>
              </a:rPr>
              <a:t>   Verantwortlichen </a:t>
            </a:r>
            <a:r>
              <a:rPr lang="de-DE" altLang="de-DE" dirty="0">
                <a:solidFill>
                  <a:prstClr val="black"/>
                </a:solidFill>
              </a:rPr>
              <a:t>oder </a:t>
            </a:r>
            <a:r>
              <a:rPr lang="de-DE" altLang="de-DE" dirty="0" smtClean="0">
                <a:solidFill>
                  <a:prstClr val="black"/>
                </a:solidFill>
              </a:rPr>
              <a:t>DSB</a:t>
            </a:r>
          </a:p>
          <a:p>
            <a:pPr marL="714375" lvl="2" indent="0" fontAlgn="t">
              <a:buNone/>
              <a:defRPr/>
            </a:pPr>
            <a:r>
              <a:rPr lang="de-DE" altLang="de-DE" dirty="0" smtClean="0">
                <a:solidFill>
                  <a:prstClr val="black"/>
                </a:solidFill>
              </a:rPr>
              <a:t>=&gt; </a:t>
            </a:r>
            <a:r>
              <a:rPr lang="de-DE" altLang="de-DE" b="1" dirty="0" smtClean="0">
                <a:solidFill>
                  <a:prstClr val="black"/>
                </a:solidFill>
              </a:rPr>
              <a:t>Muster in Vorbereitung beim LDA</a:t>
            </a:r>
            <a:endParaRPr lang="de-DE" altLang="de-DE" b="1" dirty="0">
              <a:solidFill>
                <a:prstClr val="black"/>
              </a:solidFill>
            </a:endParaRPr>
          </a:p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01.02.2018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6714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VI. </a:t>
            </a:r>
            <a:r>
              <a:rPr lang="de-DE" altLang="de-DE" sz="2800" dirty="0" smtClean="0"/>
              <a:t>Meldung </a:t>
            </a:r>
            <a:r>
              <a:rPr lang="de-DE" altLang="de-DE" sz="2800" dirty="0"/>
              <a:t>von </a:t>
            </a:r>
            <a:r>
              <a:rPr lang="de-DE" altLang="de-DE" sz="2800" dirty="0" smtClean="0"/>
              <a:t>Datenpannen</a:t>
            </a:r>
          </a:p>
          <a:p>
            <a:endParaRPr lang="de-DE" altLang="de-DE" sz="2800" dirty="0"/>
          </a:p>
          <a:p>
            <a:pPr fontAlgn="t">
              <a:defRPr/>
            </a:pPr>
            <a:r>
              <a:rPr lang="de-DE" altLang="de-DE" sz="2400" b="0" dirty="0"/>
              <a:t>Wer meldet Datenpannen innerhalb von 72 Stunden an die betroffenen Personen und die Aufsichtsbehörde?</a:t>
            </a:r>
          </a:p>
          <a:p>
            <a:pPr marL="360363" lvl="2" indent="0" fontAlgn="t">
              <a:spcBef>
                <a:spcPts val="0"/>
              </a:spcBef>
              <a:buNone/>
              <a:defRPr/>
            </a:pPr>
            <a:endParaRPr lang="de-DE" altLang="de-DE" sz="2000" dirty="0"/>
          </a:p>
          <a:p>
            <a:pPr marL="3175" lvl="2" indent="0" fontAlgn="t">
              <a:buNone/>
              <a:defRPr/>
            </a:pPr>
            <a:r>
              <a:rPr lang="de-DE" altLang="de-DE" b="1" dirty="0"/>
              <a:t>Hinweis: Online-Portal für Meldung an </a:t>
            </a:r>
            <a:r>
              <a:rPr lang="de-DE" altLang="de-DE" b="1" dirty="0" smtClean="0"/>
              <a:t>LDA bereits kurz vor Freischaltung</a:t>
            </a:r>
            <a:endParaRPr lang="de-DE" altLang="de-DE" b="1" dirty="0"/>
          </a:p>
          <a:p>
            <a:pPr lvl="2" fontAlgn="t">
              <a:defRPr/>
            </a:pPr>
            <a:endParaRPr lang="de-DE" altLang="de-DE" sz="2000" dirty="0"/>
          </a:p>
          <a:p>
            <a:pPr lvl="2" fontAlgn="t">
              <a:defRPr/>
            </a:pPr>
            <a:endParaRPr lang="de-DE" altLang="de-DE" sz="2000" b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>
                <a:solidFill>
                  <a:prstClr val="black">
                    <a:tint val="75000"/>
                  </a:prstClr>
                </a:solidFill>
              </a:rPr>
              <a:t>01.02.2018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0AEEF-DAC2-4076-B241-9FD4004AF47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3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20939B4C-2432-49DA-8618-D03B7DA72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93" y="2373923"/>
            <a:ext cx="6485792" cy="1055077"/>
          </a:xfrm>
        </p:spPr>
        <p:txBody>
          <a:bodyPr/>
          <a:lstStyle/>
          <a:p>
            <a:pPr algn="ctr"/>
            <a:r>
              <a:rPr lang="de-DE" altLang="de-DE" dirty="0" smtClean="0"/>
              <a:t>Datenschutz </a:t>
            </a:r>
            <a:r>
              <a:rPr lang="de-DE" altLang="de-DE" dirty="0"/>
              <a:t>2018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6A721BA3-546A-416A-B63C-CA697C8FE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550" y="3763108"/>
            <a:ext cx="6494585" cy="1595804"/>
          </a:xfrm>
        </p:spPr>
        <p:txBody>
          <a:bodyPr/>
          <a:lstStyle/>
          <a:p>
            <a:r>
              <a:rPr lang="de-DE" altLang="de-DE" dirty="0"/>
              <a:t>Das Verzeichnis der </a:t>
            </a:r>
            <a:r>
              <a:rPr lang="de-DE" altLang="de-DE" dirty="0" smtClean="0"/>
              <a:t>Verarbeitungstätigkeiten</a:t>
            </a:r>
          </a:p>
          <a:p>
            <a:r>
              <a:rPr lang="de-DE" altLang="de-DE" dirty="0"/>
              <a:t>Art. 30 Abs. 1 </a:t>
            </a:r>
            <a:r>
              <a:rPr lang="de-DE" altLang="de-DE" dirty="0" smtClean="0"/>
              <a:t>DSGVO</a:t>
            </a:r>
            <a:endParaRPr lang="de-DE" altLang="de-DE" dirty="0"/>
          </a:p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0781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968620"/>
            <a:ext cx="7946781" cy="961292"/>
          </a:xfrm>
        </p:spPr>
        <p:txBody>
          <a:bodyPr/>
          <a:lstStyle/>
          <a:p>
            <a:pPr marL="316531" indent="-316531">
              <a:defRPr/>
            </a:pPr>
            <a:r>
              <a:rPr lang="de-DE" altLang="de-DE" dirty="0"/>
              <a:t>Verzeichnis von Verarbeitungstätigkeiten</a:t>
            </a:r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>
            <a:normAutofit/>
          </a:bodyPr>
          <a:lstStyle/>
          <a:p>
            <a:pPr marL="357188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Das Verarbeitungsverzeichnis ist Kernelement der umfassenden Rechenschaftspflichten des Verantwortlichen (Art. 5 Abs. 2 DSGVO).</a:t>
            </a:r>
          </a:p>
          <a:p>
            <a:pPr marL="357188" lvl="1" indent="0" fontAlgn="t">
              <a:buNone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Das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Verarbeitungsverzeichnis ist zentraler Ausgangspunkt für</a:t>
            </a:r>
          </a:p>
          <a:p>
            <a:pPr marL="700088" lvl="1" indent="-342900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Tätigkeit des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DSB,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700088" lvl="1" indent="-342900" fontAlgn="t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Prüfungen durch das LDA,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700088" lvl="1" indent="-342900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Erfüllung der Rechte der betroffenen Personen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und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700088" lvl="1" indent="-342900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Informationspflichten nach Art. 13 und 14 DSGVO.</a:t>
            </a: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46082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xmlns="" id="{F0169BAC-CF9D-47B0-9FFD-F8B2D38F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Verzeichnis von Verarbeitungstätigkeiten</a:t>
            </a:r>
          </a:p>
        </p:txBody>
      </p:sp>
      <p:sp>
        <p:nvSpPr>
          <p:cNvPr id="24579" name="Inhaltsplatzhalter 2">
            <a:extLst>
              <a:ext uri="{FF2B5EF4-FFF2-40B4-BE49-F238E27FC236}">
                <a16:creationId xmlns:a16="http://schemas.microsoft.com/office/drawing/2014/main" xmlns="" id="{D1B5C743-43BF-4A55-BCE4-988A53CE5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charset="2"/>
              <a:buChar char="Ø"/>
            </a:pPr>
            <a:endParaRPr lang="de-DE" altLang="de-DE" dirty="0"/>
          </a:p>
          <a:p>
            <a:endParaRPr lang="de-DE" altLang="de-DE" dirty="0"/>
          </a:p>
          <a:p>
            <a:pPr marL="342900" indent="-342900">
              <a:buFont typeface="Wingdings" charset="2"/>
              <a:buChar char="Ø"/>
            </a:pPr>
            <a:r>
              <a:rPr lang="de-DE" altLang="de-DE" dirty="0">
                <a:solidFill>
                  <a:srgbClr val="FF0000"/>
                </a:solidFill>
              </a:rPr>
              <a:t>Neu: </a:t>
            </a:r>
            <a:r>
              <a:rPr lang="de-DE" altLang="de-DE" dirty="0"/>
              <a:t>Auch nicht automatisierte </a:t>
            </a:r>
            <a:r>
              <a:rPr lang="de-DE" altLang="de-DE" dirty="0" smtClean="0"/>
              <a:t>Verarbeitungstätigkeiten </a:t>
            </a:r>
            <a:r>
              <a:rPr lang="de-DE" altLang="de-DE" dirty="0"/>
              <a:t>sind </a:t>
            </a:r>
            <a:r>
              <a:rPr lang="de-DE" altLang="de-DE" dirty="0" smtClean="0"/>
              <a:t>aufzunehmen</a:t>
            </a:r>
          </a:p>
          <a:p>
            <a:endParaRPr lang="de-DE" altLang="de-DE" dirty="0" smtClean="0"/>
          </a:p>
          <a:p>
            <a:pPr marL="342900" indent="-342900">
              <a:buFont typeface="Wingdings" charset="2"/>
              <a:buChar char="Ø"/>
            </a:pPr>
            <a:r>
              <a:rPr lang="de-DE" altLang="de-DE" dirty="0" smtClean="0">
                <a:solidFill>
                  <a:srgbClr val="FF0000"/>
                </a:solidFill>
              </a:rPr>
              <a:t>Neu</a:t>
            </a:r>
            <a:r>
              <a:rPr lang="de-DE" altLang="de-DE" dirty="0">
                <a:solidFill>
                  <a:srgbClr val="FF0000"/>
                </a:solidFill>
              </a:rPr>
              <a:t>: </a:t>
            </a:r>
            <a:r>
              <a:rPr lang="de-DE" altLang="de-DE" dirty="0"/>
              <a:t>Eine allgemeine Beschreibung der technischen und organisatorischen </a:t>
            </a:r>
            <a:r>
              <a:rPr lang="de-DE" altLang="de-DE" dirty="0" smtClean="0"/>
              <a:t>Maßnahmen, der Verarbeitungszwecke und </a:t>
            </a:r>
            <a:r>
              <a:rPr lang="de-DE" altLang="de-DE" dirty="0"/>
              <a:t>R</a:t>
            </a:r>
            <a:r>
              <a:rPr lang="de-DE" altLang="de-DE" dirty="0" smtClean="0"/>
              <a:t>echtsgrundlagen sind neu aufnehmen</a:t>
            </a:r>
          </a:p>
          <a:p>
            <a:endParaRPr lang="de-DE" altLang="de-DE" dirty="0" smtClean="0"/>
          </a:p>
        </p:txBody>
      </p:sp>
      <p:sp>
        <p:nvSpPr>
          <p:cNvPr id="31749" name="Foliennummernplatzhalter 4">
            <a:extLst>
              <a:ext uri="{FF2B5EF4-FFF2-40B4-BE49-F238E27FC236}">
                <a16:creationId xmlns:a16="http://schemas.microsoft.com/office/drawing/2014/main" xmlns="" id="{DD84FC11-78DC-4003-98B9-6995F3B93A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1EA5A8-D90F-4A6D-93F9-7F3D303ECBD7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416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xmlns="" id="{F0169BAC-CF9D-47B0-9FFD-F8B2D38F1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23" y="980727"/>
            <a:ext cx="7801482" cy="678099"/>
          </a:xfrm>
        </p:spPr>
        <p:txBody>
          <a:bodyPr/>
          <a:lstStyle/>
          <a:p>
            <a:r>
              <a:rPr lang="de-DE" altLang="de-DE" dirty="0"/>
              <a:t>Was ist eine </a:t>
            </a:r>
            <a:r>
              <a:rPr lang="de-DE" altLang="de-DE"/>
              <a:t>„Verarbeitungstätigkeit“</a:t>
            </a:r>
            <a:endParaRPr lang="de-DE" altLang="de-DE" dirty="0"/>
          </a:p>
        </p:txBody>
      </p:sp>
      <p:sp>
        <p:nvSpPr>
          <p:cNvPr id="24579" name="Inhaltsplatzhalter 2">
            <a:extLst>
              <a:ext uri="{FF2B5EF4-FFF2-40B4-BE49-F238E27FC236}">
                <a16:creationId xmlns:a16="http://schemas.microsoft.com/office/drawing/2014/main" xmlns="" id="{D1B5C743-43BF-4A55-BCE4-988A53CE5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38" indent="17463"/>
            <a:r>
              <a:rPr lang="de-DE" altLang="de-DE" u="sng" dirty="0" smtClean="0"/>
              <a:t>Beispiele</a:t>
            </a:r>
            <a:r>
              <a:rPr lang="de-DE" altLang="de-DE" u="sng" dirty="0"/>
              <a:t>:</a:t>
            </a:r>
          </a:p>
          <a:p>
            <a:pPr marL="342900" indent="-342900">
              <a:buFont typeface="Wingdings" charset="2"/>
              <a:buChar char="Ø"/>
            </a:pPr>
            <a:r>
              <a:rPr lang="de-DE" altLang="de-DE" dirty="0" smtClean="0"/>
              <a:t>Mitgliederverwaltung</a:t>
            </a:r>
            <a:endParaRPr lang="de-DE" altLang="de-DE" dirty="0"/>
          </a:p>
          <a:p>
            <a:pPr marL="342900" indent="-342900">
              <a:buFont typeface="Wingdings" charset="2"/>
              <a:buChar char="Ø"/>
            </a:pPr>
            <a:r>
              <a:rPr lang="de-DE" altLang="de-DE" dirty="0"/>
              <a:t>Führung </a:t>
            </a:r>
            <a:r>
              <a:rPr lang="de-DE" altLang="de-DE" dirty="0" smtClean="0"/>
              <a:t>der Arbeitsstunden-Konten für Ehrenamtliche</a:t>
            </a:r>
            <a:endParaRPr lang="de-DE" altLang="de-DE" dirty="0"/>
          </a:p>
          <a:p>
            <a:pPr marL="342900" indent="-342900">
              <a:buFont typeface="Wingdings" charset="2"/>
              <a:buChar char="Ø"/>
            </a:pPr>
            <a:r>
              <a:rPr lang="de-DE" altLang="de-DE" dirty="0" smtClean="0"/>
              <a:t>Personalaktenverwaltung</a:t>
            </a:r>
            <a:endParaRPr lang="de-DE" altLang="de-DE" dirty="0"/>
          </a:p>
          <a:p>
            <a:pPr marL="342900" indent="-342900">
              <a:buFont typeface="Wingdings" charset="2"/>
              <a:buChar char="Ø"/>
            </a:pPr>
            <a:r>
              <a:rPr lang="de-DE" altLang="de-DE" dirty="0"/>
              <a:t>Videoüberwachung des / der ...</a:t>
            </a:r>
          </a:p>
          <a:p>
            <a:pPr marL="342900" indent="-342900">
              <a:buFont typeface="Wingdings" charset="2"/>
              <a:buChar char="Ø"/>
            </a:pPr>
            <a:r>
              <a:rPr lang="de-DE" altLang="de-DE" dirty="0"/>
              <a:t>Durchführung von Wahlen und </a:t>
            </a:r>
            <a:r>
              <a:rPr lang="de-DE" altLang="de-DE" dirty="0" smtClean="0"/>
              <a:t>Abstimmungen (Vorstand und MV) / Gremienarbeit</a:t>
            </a:r>
          </a:p>
          <a:p>
            <a:pPr marL="342900" indent="-342900">
              <a:buFont typeface="Wingdings" charset="2"/>
              <a:buChar char="Ø"/>
            </a:pPr>
            <a:r>
              <a:rPr lang="de-DE" altLang="de-DE" dirty="0" smtClean="0"/>
              <a:t>Anmeldung für Vereinsaktivität/Freizeitmaßnahme</a:t>
            </a:r>
          </a:p>
          <a:p>
            <a:pPr marL="342900" indent="-342900">
              <a:buFont typeface="Wingdings" charset="2"/>
              <a:buChar char="Ø"/>
            </a:pPr>
            <a:r>
              <a:rPr lang="de-DE" altLang="de-DE" dirty="0" smtClean="0"/>
              <a:t>Förderung beantragen </a:t>
            </a:r>
          </a:p>
          <a:p>
            <a:endParaRPr lang="de-DE" altLang="de-DE" dirty="0"/>
          </a:p>
          <a:p>
            <a:r>
              <a:rPr lang="de-DE" altLang="de-DE" dirty="0" smtClean="0"/>
              <a:t>=&gt; </a:t>
            </a:r>
            <a:r>
              <a:rPr lang="de-DE" altLang="de-DE" dirty="0" err="1" smtClean="0"/>
              <a:t>Clusterung</a:t>
            </a:r>
            <a:endParaRPr lang="de-DE" altLang="de-DE" dirty="0"/>
          </a:p>
          <a:p>
            <a:endParaRPr lang="de-DE" altLang="de-DE" dirty="0"/>
          </a:p>
          <a:p>
            <a:pPr marL="342900" indent="-342900">
              <a:buFont typeface="Wingdings" charset="2"/>
              <a:buChar char="Ø"/>
            </a:pPr>
            <a:endParaRPr lang="de-DE" altLang="de-DE" dirty="0"/>
          </a:p>
          <a:p>
            <a:pPr marL="342900" indent="20638">
              <a:buFont typeface="Wingdings" charset="2"/>
              <a:buChar char="Ø"/>
            </a:pPr>
            <a:endParaRPr lang="de-DE" altLang="de-DE" dirty="0"/>
          </a:p>
        </p:txBody>
      </p:sp>
      <p:sp>
        <p:nvSpPr>
          <p:cNvPr id="31749" name="Foliennummernplatzhalter 4">
            <a:extLst>
              <a:ext uri="{FF2B5EF4-FFF2-40B4-BE49-F238E27FC236}">
                <a16:creationId xmlns:a16="http://schemas.microsoft.com/office/drawing/2014/main" xmlns="" id="{DD84FC11-78DC-4003-98B9-6995F3B93A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1EA5A8-D90F-4A6D-93F9-7F3D303ECBD7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8030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xmlns="" id="{874CAC16-81BD-438D-BD98-97FADBAF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>
              <a:defRPr/>
            </a:pPr>
            <a:r>
              <a:rPr lang="de-DE" altLang="de-DE" dirty="0" smtClean="0"/>
              <a:t>Beteiligung DSB</a:t>
            </a:r>
            <a:endParaRPr lang="de-DE" altLang="de-DE" dirty="0"/>
          </a:p>
        </p:txBody>
      </p:sp>
      <p:sp>
        <p:nvSpPr>
          <p:cNvPr id="6147" name="Inhaltsplatzhalter 2">
            <a:extLst>
              <a:ext uri="{FF2B5EF4-FFF2-40B4-BE49-F238E27FC236}">
                <a16:creationId xmlns:a16="http://schemas.microsoft.com/office/drawing/2014/main" xmlns="" id="{B8751312-2A85-4515-A092-EF13E5F6F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Dem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Datenschutzbeauftragten ist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vor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der Einführung oder einer wesentlichen Änderung automatisierter Verfahren, mit denen personenbezogene Daten verarbeitet werden, Gelegenheit zur Stellungnahme zu geben </a:t>
            </a:r>
            <a:br>
              <a:rPr lang="de-DE" altLang="de-DE" sz="2200" dirty="0">
                <a:latin typeface="Arial" charset="0"/>
                <a:ea typeface="Arial" charset="0"/>
                <a:cs typeface="Arial" charset="0"/>
              </a:rPr>
            </a:b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772" name="Foliennummernplatzhalter 4">
            <a:extLst>
              <a:ext uri="{FF2B5EF4-FFF2-40B4-BE49-F238E27FC236}">
                <a16:creationId xmlns:a16="http://schemas.microsoft.com/office/drawing/2014/main" xmlns="" id="{069CC97A-0FFB-40B8-90EE-B3D77B7C3B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B7C05F-9579-48B8-B019-38C80A52D36B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21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968620"/>
            <a:ext cx="7946781" cy="660180"/>
          </a:xfrm>
        </p:spPr>
        <p:txBody>
          <a:bodyPr/>
          <a:lstStyle/>
          <a:p>
            <a:pPr marL="316531" indent="-316531">
              <a:defRPr/>
            </a:pPr>
            <a:r>
              <a:rPr lang="de-DE" altLang="de-DE" dirty="0"/>
              <a:t>Kein Recht auf Einsichtnahme, keine Veröffentlichung</a:t>
            </a:r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/>
          <a:lstStyle/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Es besteht kein Recht auf Einsichtnahme in das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Verarbeitungsverzeichnis durch Öffentlichkeit</a:t>
            </a:r>
          </a:p>
          <a:p>
            <a:pPr marL="0" lvl="1" indent="0" fontAlgn="t">
              <a:buNone/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Veröffentlichung freiwillig möglich und birgt aber auch teilweise Gefahren (v.a. TOM)</a:t>
            </a:r>
          </a:p>
          <a:p>
            <a:pPr marL="0" lvl="1" indent="0" fontAlgn="t">
              <a:buNone/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31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xmlns="" id="{16BEDAB5-4855-447A-B432-041F65A7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Stand der Gesetzgebung </a:t>
            </a: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xmlns="" id="{2AD872B7-348D-45CE-B7B6-A23D5B48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Der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Bund hat bereits ein neues BDSG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(und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weitere Änderungen datenschutzrechtlicher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Vorschriften) verabschiedet:</a:t>
            </a:r>
          </a:p>
          <a:p>
            <a:pPr>
              <a:defRPr/>
            </a:pP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Wirkung ebenfalls ab 25. Mai 2018</a:t>
            </a:r>
            <a:r>
              <a:rPr lang="de-DE" altLang="de-DE" dirty="0">
                <a:ea typeface="Arial" charset="0"/>
                <a:cs typeface="Arial" charset="0"/>
              </a:rPr>
              <a:t>. Das BDSG ist in weiten Teilen nur noch Ausführungsgesetz zur </a:t>
            </a:r>
            <a:r>
              <a:rPr lang="de-DE" altLang="de-DE" dirty="0" smtClean="0">
                <a:ea typeface="Arial" charset="0"/>
                <a:cs typeface="Arial" charset="0"/>
              </a:rPr>
              <a:t>DSGVO, die </a:t>
            </a:r>
            <a:r>
              <a:rPr lang="de-DE" altLang="de-DE" dirty="0">
                <a:ea typeface="Arial" charset="0"/>
                <a:cs typeface="Arial" charset="0"/>
              </a:rPr>
              <a:t>DSGVO </a:t>
            </a:r>
            <a:r>
              <a:rPr lang="de-DE" altLang="de-DE" dirty="0" smtClean="0">
                <a:ea typeface="Arial" charset="0"/>
                <a:cs typeface="Arial" charset="0"/>
              </a:rPr>
              <a:t>enthält aber </a:t>
            </a:r>
            <a:r>
              <a:rPr lang="de-DE" altLang="de-DE" dirty="0">
                <a:ea typeface="Arial" charset="0"/>
                <a:cs typeface="Arial" charset="0"/>
              </a:rPr>
              <a:t>“</a:t>
            </a:r>
            <a:r>
              <a:rPr lang="de-DE" altLang="de-DE" dirty="0" smtClean="0">
                <a:ea typeface="Arial" charset="0"/>
                <a:cs typeface="Arial" charset="0"/>
              </a:rPr>
              <a:t>Öffnungsklauseln“ nach </a:t>
            </a:r>
            <a:r>
              <a:rPr lang="de-DE" altLang="de-DE" dirty="0">
                <a:ea typeface="Arial" charset="0"/>
                <a:cs typeface="Arial" charset="0"/>
              </a:rPr>
              <a:t>Art. 6 Abs. 2 </a:t>
            </a:r>
            <a:r>
              <a:rPr lang="de-DE" altLang="de-DE" dirty="0" smtClean="0">
                <a:ea typeface="Arial" charset="0"/>
                <a:cs typeface="Arial" charset="0"/>
              </a:rPr>
              <a:t>DSGVO, </a:t>
            </a:r>
            <a:r>
              <a:rPr lang="de-DE" altLang="de-DE" dirty="0">
                <a:ea typeface="Arial" charset="0"/>
                <a:cs typeface="Arial" charset="0"/>
              </a:rPr>
              <a:t>von denen das </a:t>
            </a:r>
            <a:r>
              <a:rPr lang="de-DE" altLang="de-DE" dirty="0" smtClean="0">
                <a:ea typeface="Arial" charset="0"/>
                <a:cs typeface="Arial" charset="0"/>
              </a:rPr>
              <a:t>BDSG </a:t>
            </a:r>
            <a:r>
              <a:rPr lang="de-DE" altLang="de-DE" dirty="0">
                <a:ea typeface="Arial" charset="0"/>
                <a:cs typeface="Arial" charset="0"/>
              </a:rPr>
              <a:t>Gebrauch </a:t>
            </a:r>
            <a:r>
              <a:rPr lang="de-DE" altLang="de-DE" dirty="0" smtClean="0">
                <a:ea typeface="Arial" charset="0"/>
                <a:cs typeface="Arial" charset="0"/>
              </a:rPr>
              <a:t>macht.</a:t>
            </a: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Gilt für Private, also auch für Vereine, egal ob e.V. oder ohne Eintragung</a:t>
            </a: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dirty="0">
                <a:ea typeface="Arial" charset="0"/>
                <a:cs typeface="Arial" charset="0"/>
              </a:rPr>
              <a:t>u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nd auch für Personengesellschaften und juristische Personen des Privatrechts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316" name="Foliennummernplatzhalter 4">
            <a:extLst>
              <a:ext uri="{FF2B5EF4-FFF2-40B4-BE49-F238E27FC236}">
                <a16:creationId xmlns:a16="http://schemas.microsoft.com/office/drawing/2014/main" xmlns="" id="{7DB0EBA8-F7A2-455B-8775-AD41C9ADBCA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8993779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xmlns="" id="{20939B4C-2432-49DA-8618-D03B7DA729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9293" y="2373923"/>
            <a:ext cx="6485792" cy="1055077"/>
          </a:xfrm>
        </p:spPr>
        <p:txBody>
          <a:bodyPr/>
          <a:lstStyle/>
          <a:p>
            <a:pPr algn="ctr"/>
            <a:r>
              <a:rPr lang="de-DE" altLang="de-DE" dirty="0" smtClean="0"/>
              <a:t>Datenschutz </a:t>
            </a:r>
            <a:r>
              <a:rPr lang="de-DE" altLang="de-DE" dirty="0"/>
              <a:t>2018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xmlns="" id="{6A721BA3-546A-416A-B63C-CA697C8FEF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9550" y="3763108"/>
            <a:ext cx="6494585" cy="1595804"/>
          </a:xfrm>
        </p:spPr>
        <p:txBody>
          <a:bodyPr/>
          <a:lstStyle/>
          <a:p>
            <a:r>
              <a:rPr lang="de-DE" altLang="de-DE" dirty="0"/>
              <a:t>Die Informationspflichten des Verantwortlichen</a:t>
            </a:r>
            <a:br>
              <a:rPr lang="de-DE" altLang="de-DE" dirty="0"/>
            </a:br>
            <a:r>
              <a:rPr lang="de-DE" altLang="de-DE" dirty="0"/>
              <a:t>nach Art. 13 und 14 DSGVO</a:t>
            </a:r>
          </a:p>
        </p:txBody>
      </p:sp>
    </p:spTree>
    <p:extLst>
      <p:ext uri="{BB962C8B-B14F-4D97-AF65-F5344CB8AC3E}">
        <p14:creationId xmlns:p14="http://schemas.microsoft.com/office/powerpoint/2010/main" val="11859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968620"/>
            <a:ext cx="7946781" cy="660180"/>
          </a:xfrm>
        </p:spPr>
        <p:txBody>
          <a:bodyPr/>
          <a:lstStyle/>
          <a:p>
            <a:pPr marL="316531" indent="-316531">
              <a:defRPr/>
            </a:pPr>
            <a:r>
              <a:rPr lang="de-DE" altLang="de-DE" dirty="0"/>
              <a:t>Informationspflichten bei der Erhebung von Daten</a:t>
            </a:r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>
            <a:normAutofit/>
          </a:bodyPr>
          <a:lstStyle/>
          <a:p>
            <a:pPr marL="0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Zu unterscheiden sind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Informationspflicht bei der Erhebung bei der betroffenen Person (Art. 13 DSGVO)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Informationspflicht bei der Erhebung nicht bei der betroffenen Person (Art. 14 DSGVO)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Die Informationspflicht bei einer Zweckänderung vorhandener personenbezogener Daten (Art. 13 Abs. 3 und Art. 14 Abs. 4 DSGVO)</a:t>
            </a: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347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968620"/>
            <a:ext cx="7946781" cy="660180"/>
          </a:xfrm>
        </p:spPr>
        <p:txBody>
          <a:bodyPr/>
          <a:lstStyle/>
          <a:p>
            <a:pPr marL="316531" indent="-316531">
              <a:defRPr/>
            </a:pPr>
            <a:r>
              <a:rPr lang="de-DE" altLang="de-DE" dirty="0"/>
              <a:t>Allgemeines zu den Informationspflichten</a:t>
            </a:r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>
            <a:normAutofit/>
          </a:bodyPr>
          <a:lstStyle/>
          <a:p>
            <a:pPr marL="0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Eine Informationspflicht besteht nicht, soweit die betroffene Person bereits über die Informationen verfügt: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In einem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Mitgliederverhältnis oder bei Vertragsschluss (z.B. Eintrittskarte) ist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daher nur einmal zu Beginn zu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informieren (bei Altfällen nun aber zumindest 1 x).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Auch aus den Umständen der Erhebung können sich die Informationen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ergeben. </a:t>
            </a:r>
          </a:p>
          <a:p>
            <a:pPr marL="363538" lvl="1" indent="-363538" fontAlgn="t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Bei „aufgedrängten“ Informationen muss nicht informiert werden (über Kontaktformulare usw. nicht aufgedrängt).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de-DE" altLang="de-DE" sz="2200" dirty="0">
                <a:latin typeface="Arial" charset="0"/>
                <a:ea typeface="Arial" charset="0"/>
                <a:cs typeface="Arial" charset="0"/>
              </a:rPr>
            </a:b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9253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692696"/>
            <a:ext cx="7946781" cy="936104"/>
          </a:xfrm>
        </p:spPr>
        <p:txBody>
          <a:bodyPr/>
          <a:lstStyle/>
          <a:p>
            <a:pPr marL="7938" indent="-7938">
              <a:defRPr/>
            </a:pPr>
            <a:r>
              <a:rPr lang="de-DE" altLang="de-DE" dirty="0"/>
              <a:t>Informationspflichten bei der </a:t>
            </a:r>
            <a:r>
              <a:rPr lang="de-DE" altLang="de-DE" dirty="0">
                <a:ea typeface="Arial" charset="0"/>
                <a:cs typeface="Arial" charset="0"/>
              </a:rPr>
              <a:t>Erhebung bei der betroffenen Person (Art. 13 DSGVO)</a:t>
            </a:r>
            <a:endParaRPr lang="de-DE" altLang="de-DE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>
            <a:normAutofit/>
          </a:bodyPr>
          <a:lstStyle/>
          <a:p>
            <a:pPr marL="0" lvl="1" indent="0" fontAlgn="t">
              <a:buNone/>
              <a:defRPr/>
            </a:pPr>
            <a:r>
              <a:rPr lang="de-DE" altLang="de-DE" sz="2200" u="sng" dirty="0" smtClean="0">
                <a:latin typeface="Arial" charset="0"/>
                <a:ea typeface="Arial" charset="0"/>
                <a:cs typeface="Arial" charset="0"/>
              </a:rPr>
              <a:t>Beispiele:</a:t>
            </a:r>
          </a:p>
          <a:p>
            <a:pPr marL="0" lvl="1" indent="0" fontAlgn="t">
              <a:buNone/>
              <a:defRPr/>
            </a:pPr>
            <a:endParaRPr lang="de-DE" altLang="de-DE" sz="2200" u="sng" dirty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Erhebung mit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Anmeldeformular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in Papierform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Erhebung mit einem Internetformular</a:t>
            </a:r>
          </a:p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Erhebung durch mündliche Befragung</a:t>
            </a: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588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692696"/>
            <a:ext cx="7946781" cy="936104"/>
          </a:xfrm>
        </p:spPr>
        <p:txBody>
          <a:bodyPr/>
          <a:lstStyle/>
          <a:p>
            <a:pPr marL="7938" indent="-7938">
              <a:defRPr/>
            </a:pPr>
            <a:r>
              <a:rPr lang="de-DE" altLang="de-DE" dirty="0"/>
              <a:t>Informationspflichten bei der </a:t>
            </a:r>
            <a:r>
              <a:rPr lang="de-DE" altLang="de-DE" dirty="0">
                <a:ea typeface="Arial" charset="0"/>
                <a:cs typeface="Arial" charset="0"/>
              </a:rPr>
              <a:t>Erhebung bei der betroffenen Person (Art. 13 DSGVO)</a:t>
            </a:r>
            <a:endParaRPr lang="de-DE" altLang="de-DE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56693"/>
            <a:ext cx="7775331" cy="3972658"/>
          </a:xfrm>
        </p:spPr>
        <p:txBody>
          <a:bodyPr>
            <a:normAutofit/>
          </a:bodyPr>
          <a:lstStyle/>
          <a:p>
            <a:pPr lvl="1" fontAlgn="t">
              <a:buFont typeface="Symbol"/>
              <a:buChar char="Þ"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Wo es keine Hilfestellungen von Verbänden usw. gibt, </a:t>
            </a:r>
          </a:p>
          <a:p>
            <a:pPr marL="0" lvl="1" indent="0" fontAlgn="t">
              <a:buNone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    müssen wir selbst anpassen.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0" lvl="1" indent="0" fontAlgn="t">
              <a:buNone/>
              <a:defRPr/>
            </a:pPr>
            <a:endParaRPr lang="de-DE" altLang="de-DE" sz="2200" dirty="0" smtClean="0">
              <a:latin typeface="Arial" charset="0"/>
              <a:ea typeface="Arial" charset="0"/>
              <a:cs typeface="Arial" charset="0"/>
            </a:endParaRPr>
          </a:p>
          <a:p>
            <a:pPr lvl="1" fontAlgn="t">
              <a:buFont typeface="Symbol"/>
              <a:buChar char="Þ"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Auch Allg. Datenschutzhinweise (Disclaimer)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im Internet sind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anzupassen:</a:t>
            </a:r>
          </a:p>
          <a:p>
            <a:pPr marL="0" lvl="1" indent="0" fontAlgn="t">
              <a:buNone/>
              <a:defRPr/>
            </a:pPr>
            <a:endParaRPr lang="de-DE" altLang="de-DE" sz="2200" dirty="0" smtClean="0">
              <a:latin typeface="Arial" charset="0"/>
              <a:ea typeface="Arial" charset="0"/>
              <a:cs typeface="Arial" charset="0"/>
            </a:endParaRPr>
          </a:p>
          <a:p>
            <a:pPr marL="0" lvl="1" indent="0" fontAlgn="t">
              <a:buNone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   -  anderer Text</a:t>
            </a:r>
          </a:p>
          <a:p>
            <a:pPr marL="0" lvl="1" indent="0" fontAlgn="t">
              <a:buNone/>
              <a:defRPr/>
            </a:pPr>
            <a:endParaRPr lang="de-DE" altLang="de-DE" sz="2200" dirty="0" smtClean="0">
              <a:latin typeface="Arial" charset="0"/>
              <a:ea typeface="Arial" charset="0"/>
              <a:cs typeface="Arial" charset="0"/>
            </a:endParaRPr>
          </a:p>
          <a:p>
            <a:pPr marL="0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  -  prominentere Platzierung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83871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xmlns="" id="{7CC22C55-2FC0-48B3-A47D-15FE1171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39" y="968620"/>
            <a:ext cx="7946781" cy="660180"/>
          </a:xfrm>
        </p:spPr>
        <p:txBody>
          <a:bodyPr/>
          <a:lstStyle/>
          <a:p>
            <a:pPr marL="316531" indent="-316531">
              <a:defRPr/>
            </a:pPr>
            <a:r>
              <a:rPr lang="de-DE" altLang="de-DE" dirty="0"/>
              <a:t>Mündliche Datenerhebungen</a:t>
            </a:r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xmlns="" id="{B982A268-D230-4726-B604-6496CAAD4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28800"/>
            <a:ext cx="7657162" cy="4600551"/>
          </a:xfrm>
        </p:spPr>
        <p:txBody>
          <a:bodyPr>
            <a:normAutofit/>
          </a:bodyPr>
          <a:lstStyle/>
          <a:p>
            <a:pPr marL="363538" lvl="1" indent="-363538" fontAlgn="t"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Bei einer mündlichen Datenerhebung muss stets klar sein, wer der Verantwortliche ist und für welchen Zweck die Daten erhoben werden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0" lvl="1" indent="0" fontAlgn="t">
              <a:buNone/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Weitere </a:t>
            </a: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Angaben nach Art. 13 Abs. 1 DSGVO sind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als Möglichkeit zur Kenntnisnahme mitzuteilen.</a:t>
            </a:r>
          </a:p>
          <a:p>
            <a:pPr marL="0" lvl="1" indent="0" fontAlgn="t">
              <a:buNone/>
              <a:defRPr/>
            </a:pPr>
            <a:endParaRPr lang="de-DE" altLang="de-DE" sz="2200" dirty="0" smtClean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Lösung über Datenschutzhinweis im Internet </a:t>
            </a:r>
          </a:p>
          <a:p>
            <a:pPr marL="0" lvl="1" indent="0" fontAlgn="t">
              <a:buNone/>
              <a:defRPr/>
            </a:pPr>
            <a:r>
              <a:rPr lang="de-DE" altLang="de-DE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    =&gt; Aufspaltung in Grundinfo und Spezialinfo</a:t>
            </a:r>
          </a:p>
          <a:p>
            <a:pPr marL="0" lvl="1" indent="0" fontAlgn="t">
              <a:buNone/>
              <a:defRPr/>
            </a:pP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pPr marL="363538" lvl="1" indent="-363538" fontAlgn="t">
              <a:defRPr/>
            </a:pPr>
            <a:r>
              <a:rPr lang="de-DE" altLang="de-DE" sz="2200" smtClean="0">
                <a:latin typeface="Arial" charset="0"/>
                <a:ea typeface="Arial" charset="0"/>
                <a:cs typeface="Arial" charset="0"/>
              </a:rPr>
              <a:t>Angebot </a:t>
            </a:r>
            <a:r>
              <a:rPr lang="de-DE" altLang="de-DE" sz="2200" dirty="0" smtClean="0">
                <a:latin typeface="Arial" charset="0"/>
                <a:ea typeface="Arial" charset="0"/>
                <a:cs typeface="Arial" charset="0"/>
              </a:rPr>
              <a:t>zusätzlich für Leute ohne Internet in Vereinsheim / Geschäftsstelle usw.</a:t>
            </a: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  <a:p>
            <a:pPr marL="363538" lvl="1" indent="-363538" fontAlgn="t">
              <a:defRPr/>
            </a:pPr>
            <a:endParaRPr lang="de-DE" altLang="de-DE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724" name="Fußzeilenplatzhalter 3">
            <a:extLst>
              <a:ext uri="{FF2B5EF4-FFF2-40B4-BE49-F238E27FC236}">
                <a16:creationId xmlns:a16="http://schemas.microsoft.com/office/drawing/2014/main" xmlns="" id="{DC333CEB-B307-4686-B29E-C01AAFA9AA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923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725" name="Foliennummernplatzhalter 4">
            <a:extLst>
              <a:ext uri="{FF2B5EF4-FFF2-40B4-BE49-F238E27FC236}">
                <a16:creationId xmlns:a16="http://schemas.microsoft.com/office/drawing/2014/main" xmlns="" id="{9A1E6D7B-4831-4057-8BA1-2E25C72689D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DF57D-F1D0-4B25-92AC-1BAEB34D0292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2788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xmlns="" id="{CA935C4F-7003-4B9A-96A1-B03106E15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28" y="3024554"/>
            <a:ext cx="7709388" cy="700454"/>
          </a:xfrm>
        </p:spPr>
        <p:txBody>
          <a:bodyPr/>
          <a:lstStyle/>
          <a:p>
            <a:pPr algn="ctr">
              <a:defRPr/>
            </a:pPr>
            <a:r>
              <a:rPr lang="de-DE" altLang="de-DE" sz="2800" dirty="0">
                <a:latin typeface="Arial" charset="0"/>
                <a:ea typeface="Arial" charset="0"/>
                <a:cs typeface="Arial" charset="0"/>
              </a:rPr>
              <a:t>Schwerpunkte der Gesetzesänderungen</a:t>
            </a:r>
          </a:p>
        </p:txBody>
      </p:sp>
    </p:spTree>
    <p:extLst>
      <p:ext uri="{BB962C8B-B14F-4D97-AF65-F5344CB8AC3E}">
        <p14:creationId xmlns:p14="http://schemas.microsoft.com/office/powerpoint/2010/main" val="5606940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xmlns="" id="{FD18C295-46B1-4008-B398-3E30C034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Verantwortlicher</a:t>
            </a: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xmlns="" id="{182CA59B-332F-4B47-A47F-FEC2240F7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„Verantwortlicher“ ist nach Art. 4 Nr. 7 DSGVO „die natürliche oder juristische Person, Behörde, Einrichtung oder andere Stelle, die allein oder gemeinsam mit anderen über die Zwecke und Mittel der Verarbeitung von personenbezogenen Daten entscheidet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“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dirty="0"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Nach BGB ist damit der „Vorstand“ für Vereine der Verantwortliche</a:t>
            </a:r>
          </a:p>
          <a:p>
            <a:pPr>
              <a:defRPr/>
            </a:pPr>
            <a:endParaRPr lang="de-DE" altLang="de-DE" b="0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72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xmlns="" id="{4257F8F9-7E0F-4897-8667-F7DF274A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Der Verantwortliche ist zentraler Adressat der DSGVO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xmlns="" id="{2C261034-1EEF-4256-9E17-32F6719A7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Der „Verantwortliche“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nach </a:t>
            </a:r>
            <a:r>
              <a:rPr lang="de-DE" altLang="de-DE" dirty="0" smtClean="0">
                <a:ea typeface="Arial" charset="0"/>
                <a:cs typeface="Arial" charset="0"/>
              </a:rPr>
              <a:t>BGB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hat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die Vorschriften der DSGVO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umzusetzen, </a:t>
            </a:r>
            <a:r>
              <a:rPr lang="de-DE" altLang="de-DE" dirty="0" smtClean="0">
                <a:ea typeface="Arial" charset="0"/>
                <a:cs typeface="Arial" charset="0"/>
              </a:rPr>
              <a:t>sollte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aber bei sehr großen Organisationen delegieren.</a:t>
            </a:r>
          </a:p>
          <a:p>
            <a:pPr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Wer die Pflichten des Verantwortlichen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konkret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erfüllt, </a:t>
            </a:r>
            <a:r>
              <a:rPr lang="de-DE" altLang="de-DE" dirty="0" smtClean="0">
                <a:ea typeface="Arial" charset="0"/>
                <a:cs typeface="Arial" charset="0"/>
              </a:rPr>
              <a:t>wäre dann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intern schriftlich festzulegen und wohl von der Mitgliederversammlung zu beschließen (Datenschutzordnung)</a:t>
            </a: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36" name="Foliennummernplatzhalter 4">
            <a:extLst>
              <a:ext uri="{FF2B5EF4-FFF2-40B4-BE49-F238E27FC236}">
                <a16:creationId xmlns:a16="http://schemas.microsoft.com/office/drawing/2014/main" xmlns="" id="{C10097C6-AA34-4B3F-AC8A-39C6BAAB110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8AEA2-552C-485F-80C9-1790CC190C51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r>
              <a:rPr lang="de-DE" altLang="de-DE" sz="923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7952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xmlns="" id="{E288DB80-8A24-493C-8588-638631F3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899746"/>
          </a:xfrm>
        </p:spPr>
        <p:txBody>
          <a:bodyPr/>
          <a:lstStyle/>
          <a:p>
            <a:pPr algn="l" eaLnBrk="1" hangingPunct="1">
              <a:defRPr/>
            </a:pPr>
            <a:r>
              <a:rPr lang="de-DE" altLang="de-DE" dirty="0"/>
              <a:t>Neue datenschutzrechtliche Begriffe</a:t>
            </a: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xmlns="" id="{A8A01499-7D86-4C6E-B450-FE15D019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2206869"/>
            <a:ext cx="7775331" cy="4022481"/>
          </a:xfrm>
        </p:spPr>
        <p:txBody>
          <a:bodyPr/>
          <a:lstStyle/>
          <a:p>
            <a:pPr fontAlgn="t">
              <a:defRPr/>
            </a:pPr>
            <a:endParaRPr lang="de-DE" altLang="de-DE" dirty="0"/>
          </a:p>
          <a:p>
            <a:pPr marL="332651" fontAlgn="t"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Art. 4 DSGVO enthält Begriffsbestimmungen, die teils den bisher verwendeten Begriffen entsprechen, sich teilweise aber auch von der bisher im Datenschutzrecht verwendeten Begriffen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unterscheiden.</a:t>
            </a:r>
          </a:p>
          <a:p>
            <a:pPr marL="332651" fontAlgn="t">
              <a:defRPr/>
            </a:pPr>
            <a:endParaRPr lang="de-DE" altLang="de-DE" dirty="0">
              <a:ea typeface="Arial" charset="0"/>
              <a:cs typeface="Arial" charset="0"/>
            </a:endParaRPr>
          </a:p>
          <a:p>
            <a:pPr marL="332651" fontAlgn="t"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Dazu kommen als Auslegungshilfen die sog. „Erwägungsgründe“ (EG) der EU.</a:t>
            </a: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64" name="Foliennummernplatzhalter 4">
            <a:extLst>
              <a:ext uri="{FF2B5EF4-FFF2-40B4-BE49-F238E27FC236}">
                <a16:creationId xmlns:a16="http://schemas.microsoft.com/office/drawing/2014/main" xmlns="" id="{6B5CDCB0-75DF-44C3-A0EF-FB227CD9AEE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5290DF-A7A6-4ECD-8B48-BA95EBFFAB80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r>
              <a:rPr lang="de-DE" altLang="de-DE" sz="923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303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xmlns="" id="{4257F8F9-7E0F-4897-8667-F7DF274A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1094643"/>
            <a:ext cx="7801708" cy="700454"/>
          </a:xfrm>
        </p:spPr>
        <p:txBody>
          <a:bodyPr/>
          <a:lstStyle/>
          <a:p>
            <a:pPr algn="l">
              <a:defRPr/>
            </a:pPr>
            <a:r>
              <a:rPr lang="de-DE" altLang="de-DE" dirty="0"/>
              <a:t>Umfangreiche Verfahrensänderungen</a:t>
            </a:r>
          </a:p>
        </p:txBody>
      </p:sp>
      <p:sp>
        <p:nvSpPr>
          <p:cNvPr id="15363" name="Inhaltsplatzhalter 2">
            <a:extLst>
              <a:ext uri="{FF2B5EF4-FFF2-40B4-BE49-F238E27FC236}">
                <a16:creationId xmlns:a16="http://schemas.microsoft.com/office/drawing/2014/main" xmlns="" id="{2C261034-1EEF-4256-9E17-32F6719A7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1799493"/>
            <a:ext cx="7775331" cy="4429858"/>
          </a:xfrm>
        </p:spPr>
        <p:txBody>
          <a:bodyPr/>
          <a:lstStyle/>
          <a:p>
            <a:pPr>
              <a:defRPr/>
            </a:pPr>
            <a:endParaRPr lang="de-DE" altLang="de-DE" dirty="0"/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Das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„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Verzeichnis von Verarbeitungstätigkeiten“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ist zu führen.</a:t>
            </a:r>
          </a:p>
          <a:p>
            <a:pPr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Die datenschutzrechtliche Freigabe </a:t>
            </a: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durch den DSB entfällt</a:t>
            </a:r>
          </a:p>
          <a:p>
            <a:pPr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DE" altLang="de-DE" b="0" dirty="0" smtClean="0">
                <a:latin typeface="Arial" charset="0"/>
                <a:ea typeface="Arial" charset="0"/>
                <a:cs typeface="Arial" charset="0"/>
              </a:rPr>
              <a:t>Der </a:t>
            </a:r>
            <a:r>
              <a:rPr lang="de-DE" altLang="de-DE" b="0" dirty="0">
                <a:latin typeface="Arial" charset="0"/>
                <a:ea typeface="Arial" charset="0"/>
                <a:cs typeface="Arial" charset="0"/>
              </a:rPr>
              <a:t>Datenschutzbeauftragte erhält Gelegenheit zur Stellungnahme vor dem Einsatz automatisierter Verfahren</a:t>
            </a:r>
          </a:p>
          <a:p>
            <a:pPr marL="342900" indent="-342900">
              <a:buFont typeface="Wingdings" charset="2"/>
              <a:buChar char="Ø"/>
              <a:defRPr/>
            </a:pPr>
            <a:endParaRPr lang="de-DE" altLang="de-DE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36" name="Foliennummernplatzhalter 4">
            <a:extLst>
              <a:ext uri="{FF2B5EF4-FFF2-40B4-BE49-F238E27FC236}">
                <a16:creationId xmlns:a16="http://schemas.microsoft.com/office/drawing/2014/main" xmlns="" id="{C10097C6-AA34-4B3F-AC8A-39C6BAAB110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478716" y="6326066"/>
            <a:ext cx="665285" cy="268165"/>
          </a:xfrm>
          <a:noFill/>
        </p:spPr>
        <p:txBody>
          <a:bodyPr/>
          <a:lstStyle>
            <a:lvl1pPr>
              <a:spcBef>
                <a:spcPct val="20000"/>
              </a:spcBef>
              <a:buFont typeface="Webdings" panose="05030102010509060703" pitchFamily="18" charset="2"/>
              <a:buChar char="4"/>
              <a:defRPr sz="2585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17" indent="-263776">
              <a:spcBef>
                <a:spcPct val="20000"/>
              </a:spcBef>
              <a:buFont typeface="Wingdings" panose="05000000000000000000" pitchFamily="2" charset="2"/>
              <a:buChar char="§"/>
              <a:defRPr sz="2215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055103" indent="-211021">
              <a:spcBef>
                <a:spcPct val="20000"/>
              </a:spcBef>
              <a:buChar char="•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477145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1899186" indent="-211021">
              <a:spcBef>
                <a:spcPct val="20000"/>
              </a:spcBef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-"/>
              <a:defRPr sz="1846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B8AEA2-552C-485F-80C9-1790CC190C51}" type="slidenum">
              <a:rPr lang="de-DE" altLang="de-DE" sz="923">
                <a:solidFill>
                  <a:schemeClr val="tx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r>
              <a:rPr lang="de-DE" altLang="de-DE" sz="923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286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sg_Klassifizierung xmlns="1dd69248-66f9-453d-8211-ae5ae34a4b30">internal</msg_Klassifizierung>
    <msg_Status xmlns="1dd69248-66f9-453d-8211-ae5ae34a4b30">draft</msg_Status>
    <msg_Firma xmlns="1dd69248-66f9-453d-8211-ae5ae34a4b30">Stadt Bamberg</msg_Firma>
    <msg_Version xmlns="1dd69248-66f9-453d-8211-ae5ae34a4b30">0.1</msg_Version>
  </documentManagement>
</p:properties>
</file>

<file path=customXml/itemProps1.xml><?xml version="1.0" encoding="utf-8"?>
<ds:datastoreItem xmlns:ds="http://schemas.openxmlformats.org/officeDocument/2006/customXml" ds:itemID="{722C3D48-7F73-4FDE-BCD6-A06BB0085EC4}">
  <ds:schemaRefs>
    <ds:schemaRef ds:uri="http://schemas.microsoft.com/office/2006/metadata/properties"/>
    <ds:schemaRef ds:uri="http://www.w3.org/2000/xmlns/"/>
    <ds:schemaRef ds:uri="1dd69248-66f9-453d-8211-ae5ae34a4b30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Präsentation1</Template>
  <TotalTime>0</TotalTime>
  <Words>1979</Words>
  <Application>Microsoft Office PowerPoint</Application>
  <PresentationFormat>Bildschirmpräsentation (4:3)</PresentationFormat>
  <Paragraphs>425</Paragraphs>
  <Slides>45</Slides>
  <Notes>42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46" baseType="lpstr">
      <vt:lpstr>Präsentation1</vt:lpstr>
      <vt:lpstr>Datenschutz 2018</vt:lpstr>
      <vt:lpstr>Die Datenschutzreform der EU</vt:lpstr>
      <vt:lpstr>PowerPoint-Präsentation</vt:lpstr>
      <vt:lpstr>Stand der Gesetzgebung </vt:lpstr>
      <vt:lpstr>Schwerpunkte der Gesetzesänderungen</vt:lpstr>
      <vt:lpstr>Verantwortlicher</vt:lpstr>
      <vt:lpstr>Der Verantwortliche ist zentraler Adressat der DSGVO</vt:lpstr>
      <vt:lpstr>Neue datenschutzrechtliche Begriffe</vt:lpstr>
      <vt:lpstr>Umfangreiche Verfahrensänderungen</vt:lpstr>
      <vt:lpstr>Umfangreiche Verfahrensänderungen </vt:lpstr>
      <vt:lpstr>Stärkere Stellung des Landesbeauftragten</vt:lpstr>
      <vt:lpstr>Inhalt des BDSG 2018 </vt:lpstr>
      <vt:lpstr>Datenschutz 2018</vt:lpstr>
      <vt:lpstr>PowerPoint-Präsentation</vt:lpstr>
      <vt:lpstr>PowerPoint-Präsentation</vt:lpstr>
      <vt:lpstr>PowerPoint-Präsentation</vt:lpstr>
      <vt:lpstr>Datenschutz 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Datenschutz 2018</vt:lpstr>
      <vt:lpstr>Verzeichnis von Verarbeitungstätigkeiten</vt:lpstr>
      <vt:lpstr>Verzeichnis von Verarbeitungstätigkeiten</vt:lpstr>
      <vt:lpstr>Was ist eine „Verarbeitungstätigkeit“</vt:lpstr>
      <vt:lpstr>Beteiligung DSB</vt:lpstr>
      <vt:lpstr>Kein Recht auf Einsichtnahme, keine Veröffentlichung</vt:lpstr>
      <vt:lpstr>Datenschutz 2018</vt:lpstr>
      <vt:lpstr>Informationspflichten bei der Erhebung von Daten</vt:lpstr>
      <vt:lpstr>Allgemeines zu den Informationspflichten</vt:lpstr>
      <vt:lpstr>Informationspflichten bei der Erhebung bei der betroffenen Person (Art. 13 DSGVO)</vt:lpstr>
      <vt:lpstr>Informationspflichten bei der Erhebung bei der betroffenen Person (Art. 13 DSGVO)</vt:lpstr>
      <vt:lpstr>Mündliche Datenerhebungen</vt:lpstr>
    </vt:vector>
  </TitlesOfParts>
  <Company>Bayerische Akademie für Verwaltungsmanagement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DSGVO Präsentation</dc:title>
  <dc:creator>Christine Pils</dc:creator>
  <cp:lastModifiedBy>Marion Hartmann</cp:lastModifiedBy>
  <cp:revision>178</cp:revision>
  <dcterms:created xsi:type="dcterms:W3CDTF">2018-02-01T13:54:03Z</dcterms:created>
  <dcterms:modified xsi:type="dcterms:W3CDTF">2018-05-14T12:41:27Z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g_AssistantVisibility">
    <vt:bool>true</vt:bool>
  </property>
</Properties>
</file>